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64" r:id="rId5"/>
    <p:sldId id="256" r:id="rId6"/>
    <p:sldId id="260" r:id="rId7"/>
    <p:sldId id="263" r:id="rId8"/>
    <p:sldId id="264" r:id="rId9"/>
    <p:sldId id="258" r:id="rId10"/>
    <p:sldId id="268" r:id="rId11"/>
    <p:sldId id="259" r:id="rId12"/>
    <p:sldId id="401" r:id="rId13"/>
    <p:sldId id="275" r:id="rId14"/>
    <p:sldId id="390" r:id="rId15"/>
    <p:sldId id="394" r:id="rId16"/>
    <p:sldId id="265" r:id="rId17"/>
    <p:sldId id="369" r:id="rId18"/>
    <p:sldId id="392" r:id="rId19"/>
    <p:sldId id="267" r:id="rId20"/>
    <p:sldId id="396" r:id="rId21"/>
    <p:sldId id="404" r:id="rId22"/>
    <p:sldId id="397" r:id="rId23"/>
    <p:sldId id="370" r:id="rId24"/>
    <p:sldId id="398" r:id="rId25"/>
    <p:sldId id="399" r:id="rId26"/>
    <p:sldId id="400" r:id="rId27"/>
    <p:sldId id="381" r:id="rId28"/>
    <p:sldId id="393" r:id="rId29"/>
    <p:sldId id="270" r:id="rId30"/>
    <p:sldId id="276" r:id="rId31"/>
    <p:sldId id="281" r:id="rId32"/>
    <p:sldId id="384" r:id="rId33"/>
    <p:sldId id="288" r:id="rId34"/>
    <p:sldId id="278" r:id="rId35"/>
    <p:sldId id="279" r:id="rId36"/>
    <p:sldId id="363"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BD019-50E9-977B-03B2-F84184211606}" name="dmann" initials="dm" userId="S::dmann_azdot.gov#ext#@hdrinc.onmicrosoft.com::77708c62-101b-4a9c-aaec-76df57443504" providerId="AD"/>
  <p188:author id="{42B2FF19-49A1-1339-EAEE-3682AD7DBBDB}" name="kspinney" initials="ks" userId="S::kspinney_azdot.gov#ext#@hdrinc.onmicrosoft.com::70bfb647-b19e-4388-a2de-8e43ac4f7de0" providerId="AD"/>
  <p188:author id="{1743891E-62D7-3F56-853F-D13DDBCE6536}" name="Rios, Laura" initials="LR" userId="S::LRIOS@hdrinc.com::0d5a700a-157e-462d-b944-a3f11087b064" providerId="AD"/>
  <p188:author id="{C2BC463E-039A-266D-4BF7-534871FA807B}" name="Policar, Randy" initials="PR" userId="S::RPOLICAR@hdrinc.com::6f32b239-4df2-4187-b196-57ef20503fbc" providerId="AD"/>
  <p188:author id="{3919AA6F-3C32-42C3-E7E5-CEF5CB2A793C}" name="Dena Whitaker" initials="DW" userId="S::dwhitaker_azdot.gov#ext#@hdrinc.onmicrosoft.com::36b74e07-a701-4e7b-aedd-b54b24b1337d" providerId="AD"/>
  <p188:author id="{3F01CC88-DD8C-86F6-2656-44B0198A26CF}" name="Coffey, Bryce" initials="CB" userId="S::bcoffey@hdrinc.com::6fffc183-32eb-4c65-92fc-2a68305ae52c" providerId="AD"/>
  <p188:author id="{7DBED5AB-F922-FD79-9314-0AA1D533C1AD}" name="Courtney King" initials="CK" userId="S::cking3_azdot.gov#ext#@hdrinc.onmicrosoft.com::8e946cc1-d011-4b22-89ab-3cad11407032" providerId="AD"/>
  <p188:author id="{7B38C1AF-50E2-3A46-EA43-674162986B4D}" name="Coffey, Bryce" initials="CB" userId="S::BCOFFEY@hdrinc.com::6fffc183-32eb-4c65-92fc-2a68305ae52c" providerId="AD"/>
  <p188:author id="{088E54CD-C216-61EC-941A-313C5E1D9365}" name="Brown, Lloyd" initials="LB" userId="S::LLOYBROWN@hdrinc.com::bc430084-3b4d-45fc-8633-4345bcf1bf19" providerId="AD"/>
  <p188:author id="{833677D5-D1B8-70A1-CB9A-AB0237E8D1A2}" name="Ross, Kristi" initials="RK" userId="S::KSHEPHERD@hdrinc.com::4473e856-0d87-42fd-9288-107e5089fc7f" providerId="AD"/>
  <p188:author id="{E1ACD5D9-4845-FC5E-5564-6408D21E3D2E}" name="Ross, Kristi" initials="RK" userId="S::KRROSS@hdrinc.com::4473e856-0d87-42fd-9288-107e5089fc7f" providerId="AD"/>
  <p188:author id="{9573FCF6-DB43-80FF-5AB7-0443645BC6C4}" name="krodriguez@azdot.gov" initials="kr" userId="S::krodriguez_azdot.gov#ext#@hdrinc.onmicrosoft.com::9a9e2ef3-76e6-4b9c-9d2e-c0e17bcd6346" providerId="AD"/>
  <p188:author id="{5C899EFB-86C2-87F3-3D90-8FA06FABF145}" name="Rietz, Jessica" initials="RJ" userId="S::jessica.rietz_aecom.com#ext#@hdrinc.onmicrosoft.com::34fa2770-b27b-46c1-996a-df45cde4a7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24C"/>
    <a:srgbClr val="FF9933"/>
    <a:srgbClr val="006EFF"/>
    <a:srgbClr val="54FF00"/>
    <a:srgbClr val="A2C8E2"/>
    <a:srgbClr val="FFFFFF"/>
    <a:srgbClr val="EDEDEC"/>
    <a:srgbClr val="0099DD"/>
    <a:srgbClr val="009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1F591-07F6-4796-A101-A71CBA4D6461}" v="1" dt="2025-05-05T20:15:53.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5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15C96-CE9C-434A-ABCF-BC226B29271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83023D8-AD37-454D-A3CB-ECF7C61FA8A4}">
      <dgm:prSet custT="1"/>
      <dgm:spPr/>
      <dgm:t>
        <a:bodyPr/>
        <a:lstStyle/>
        <a:p>
          <a:pPr rtl="0"/>
          <a:r>
            <a:rPr lang="en-US" sz="2800" dirty="0">
              <a:latin typeface="+mn-lt"/>
            </a:rPr>
            <a:t>Provide information and updates on the current status of the North-South Segment 1, Tier 2 Environmental Impact Statement (EIS) and Design Concept Report (DCR), US 60 to Arizona Farms Road (SR 505)</a:t>
          </a:r>
        </a:p>
      </dgm:t>
    </dgm:pt>
    <dgm:pt modelId="{E1886AA3-935B-460B-A15C-80E3EC0A28C2}" type="parTrans" cxnId="{99E8D49D-5FDC-498B-BB78-F054B1467FDC}">
      <dgm:prSet/>
      <dgm:spPr/>
      <dgm:t>
        <a:bodyPr/>
        <a:lstStyle/>
        <a:p>
          <a:endParaRPr lang="en-US"/>
        </a:p>
      </dgm:t>
    </dgm:pt>
    <dgm:pt modelId="{39B02E4A-4B3D-4581-83AF-6CA105ECA332}" type="sibTrans" cxnId="{99E8D49D-5FDC-498B-BB78-F054B1467FDC}">
      <dgm:prSet/>
      <dgm:spPr/>
      <dgm:t>
        <a:bodyPr/>
        <a:lstStyle/>
        <a:p>
          <a:endParaRPr lang="en-US"/>
        </a:p>
      </dgm:t>
    </dgm:pt>
    <dgm:pt modelId="{9F6A5FA1-30BA-4A8F-9EE7-CB1EF08629A5}">
      <dgm:prSet custT="1"/>
      <dgm:spPr/>
      <dgm:t>
        <a:bodyPr/>
        <a:lstStyle/>
        <a:p>
          <a:r>
            <a:rPr lang="en-US" sz="2800" dirty="0"/>
            <a:t>Seek public input to be considered by the study team on the project purpose and need and preliminary range of alternatives</a:t>
          </a:r>
        </a:p>
      </dgm:t>
    </dgm:pt>
    <dgm:pt modelId="{C3B10761-5E33-4165-B6F9-49A21DC1325A}" type="parTrans" cxnId="{E21980DD-428F-42CA-8F18-1AC0185124ED}">
      <dgm:prSet/>
      <dgm:spPr/>
      <dgm:t>
        <a:bodyPr/>
        <a:lstStyle/>
        <a:p>
          <a:endParaRPr lang="en-US"/>
        </a:p>
      </dgm:t>
    </dgm:pt>
    <dgm:pt modelId="{70E74BDA-3572-4FBA-B063-EF9E7DC5EC64}" type="sibTrans" cxnId="{E21980DD-428F-42CA-8F18-1AC0185124ED}">
      <dgm:prSet/>
      <dgm:spPr/>
      <dgm:t>
        <a:bodyPr/>
        <a:lstStyle/>
        <a:p>
          <a:endParaRPr lang="en-US"/>
        </a:p>
      </dgm:t>
    </dgm:pt>
    <dgm:pt modelId="{B392508F-6DBF-4B93-96E2-F7140AC1A122}" type="pres">
      <dgm:prSet presAssocID="{E8415C96-CE9C-434A-ABCF-BC226B292715}" presName="vert0" presStyleCnt="0">
        <dgm:presLayoutVars>
          <dgm:dir/>
          <dgm:animOne val="branch"/>
          <dgm:animLvl val="lvl"/>
        </dgm:presLayoutVars>
      </dgm:prSet>
      <dgm:spPr/>
    </dgm:pt>
    <dgm:pt modelId="{7572E319-4024-444A-84BF-5E0D9FCF1C89}" type="pres">
      <dgm:prSet presAssocID="{283023D8-AD37-454D-A3CB-ECF7C61FA8A4}" presName="thickLine" presStyleLbl="alignNode1" presStyleIdx="0" presStyleCnt="2"/>
      <dgm:spPr/>
    </dgm:pt>
    <dgm:pt modelId="{B2EB914F-5B0A-4295-8225-D3A73DA00FF1}" type="pres">
      <dgm:prSet presAssocID="{283023D8-AD37-454D-A3CB-ECF7C61FA8A4}" presName="horz1" presStyleCnt="0"/>
      <dgm:spPr/>
    </dgm:pt>
    <dgm:pt modelId="{F243F608-53D7-4166-8B9B-FD9094877401}" type="pres">
      <dgm:prSet presAssocID="{283023D8-AD37-454D-A3CB-ECF7C61FA8A4}" presName="tx1" presStyleLbl="revTx" presStyleIdx="0" presStyleCnt="2"/>
      <dgm:spPr/>
    </dgm:pt>
    <dgm:pt modelId="{BF48A052-ADCE-4ED3-A6CB-FD2676A537C0}" type="pres">
      <dgm:prSet presAssocID="{283023D8-AD37-454D-A3CB-ECF7C61FA8A4}" presName="vert1" presStyleCnt="0"/>
      <dgm:spPr/>
    </dgm:pt>
    <dgm:pt modelId="{5C4C3033-23C4-4B7B-9997-00B79E30D476}" type="pres">
      <dgm:prSet presAssocID="{9F6A5FA1-30BA-4A8F-9EE7-CB1EF08629A5}" presName="thickLine" presStyleLbl="alignNode1" presStyleIdx="1" presStyleCnt="2"/>
      <dgm:spPr/>
    </dgm:pt>
    <dgm:pt modelId="{8EB59A92-1CD1-41A7-818B-0F4D3747564A}" type="pres">
      <dgm:prSet presAssocID="{9F6A5FA1-30BA-4A8F-9EE7-CB1EF08629A5}" presName="horz1" presStyleCnt="0"/>
      <dgm:spPr/>
    </dgm:pt>
    <dgm:pt modelId="{28EEBD2F-CE84-4D31-8526-EDB0D84FB745}" type="pres">
      <dgm:prSet presAssocID="{9F6A5FA1-30BA-4A8F-9EE7-CB1EF08629A5}" presName="tx1" presStyleLbl="revTx" presStyleIdx="1" presStyleCnt="2"/>
      <dgm:spPr/>
    </dgm:pt>
    <dgm:pt modelId="{701E0717-E35C-466C-B479-1F6C06D86374}" type="pres">
      <dgm:prSet presAssocID="{9F6A5FA1-30BA-4A8F-9EE7-CB1EF08629A5}" presName="vert1" presStyleCnt="0"/>
      <dgm:spPr/>
    </dgm:pt>
  </dgm:ptLst>
  <dgm:cxnLst>
    <dgm:cxn modelId="{70A2B55D-784D-4C62-BEAC-184B14BB52F3}" type="presOf" srcId="{9F6A5FA1-30BA-4A8F-9EE7-CB1EF08629A5}" destId="{28EEBD2F-CE84-4D31-8526-EDB0D84FB745}" srcOrd="0" destOrd="0" presId="urn:microsoft.com/office/officeart/2008/layout/LinedList"/>
    <dgm:cxn modelId="{3142D849-2C5E-4808-AF03-5DD2CC4A0793}" type="presOf" srcId="{283023D8-AD37-454D-A3CB-ECF7C61FA8A4}" destId="{F243F608-53D7-4166-8B9B-FD9094877401}" srcOrd="0" destOrd="0" presId="urn:microsoft.com/office/officeart/2008/layout/LinedList"/>
    <dgm:cxn modelId="{259E6155-E1EE-4584-9062-97C17296BA09}" type="presOf" srcId="{E8415C96-CE9C-434A-ABCF-BC226B292715}" destId="{B392508F-6DBF-4B93-96E2-F7140AC1A122}" srcOrd="0" destOrd="0" presId="urn:microsoft.com/office/officeart/2008/layout/LinedList"/>
    <dgm:cxn modelId="{99E8D49D-5FDC-498B-BB78-F054B1467FDC}" srcId="{E8415C96-CE9C-434A-ABCF-BC226B292715}" destId="{283023D8-AD37-454D-A3CB-ECF7C61FA8A4}" srcOrd="0" destOrd="0" parTransId="{E1886AA3-935B-460B-A15C-80E3EC0A28C2}" sibTransId="{39B02E4A-4B3D-4581-83AF-6CA105ECA332}"/>
    <dgm:cxn modelId="{E21980DD-428F-42CA-8F18-1AC0185124ED}" srcId="{E8415C96-CE9C-434A-ABCF-BC226B292715}" destId="{9F6A5FA1-30BA-4A8F-9EE7-CB1EF08629A5}" srcOrd="1" destOrd="0" parTransId="{C3B10761-5E33-4165-B6F9-49A21DC1325A}" sibTransId="{70E74BDA-3572-4FBA-B063-EF9E7DC5EC64}"/>
    <dgm:cxn modelId="{81D4936F-30B0-455E-8553-BE66F840870D}" type="presParOf" srcId="{B392508F-6DBF-4B93-96E2-F7140AC1A122}" destId="{7572E319-4024-444A-84BF-5E0D9FCF1C89}" srcOrd="0" destOrd="0" presId="urn:microsoft.com/office/officeart/2008/layout/LinedList"/>
    <dgm:cxn modelId="{444ED1F4-C22C-434E-B0CF-8920E7DA0DFF}" type="presParOf" srcId="{B392508F-6DBF-4B93-96E2-F7140AC1A122}" destId="{B2EB914F-5B0A-4295-8225-D3A73DA00FF1}" srcOrd="1" destOrd="0" presId="urn:microsoft.com/office/officeart/2008/layout/LinedList"/>
    <dgm:cxn modelId="{5C727E58-1F68-4683-A948-9F1A8D796F12}" type="presParOf" srcId="{B2EB914F-5B0A-4295-8225-D3A73DA00FF1}" destId="{F243F608-53D7-4166-8B9B-FD9094877401}" srcOrd="0" destOrd="0" presId="urn:microsoft.com/office/officeart/2008/layout/LinedList"/>
    <dgm:cxn modelId="{E9E9EAB9-C2D9-4619-8D62-2E3EBE7E3851}" type="presParOf" srcId="{B2EB914F-5B0A-4295-8225-D3A73DA00FF1}" destId="{BF48A052-ADCE-4ED3-A6CB-FD2676A537C0}" srcOrd="1" destOrd="0" presId="urn:microsoft.com/office/officeart/2008/layout/LinedList"/>
    <dgm:cxn modelId="{C278FE03-8BF8-4891-B599-BA60FB5622D4}" type="presParOf" srcId="{B392508F-6DBF-4B93-96E2-F7140AC1A122}" destId="{5C4C3033-23C4-4B7B-9997-00B79E30D476}" srcOrd="2" destOrd="0" presId="urn:microsoft.com/office/officeart/2008/layout/LinedList"/>
    <dgm:cxn modelId="{BBC68DDA-18F8-4ED0-8C37-E4C5D0B5E7CE}" type="presParOf" srcId="{B392508F-6DBF-4B93-96E2-F7140AC1A122}" destId="{8EB59A92-1CD1-41A7-818B-0F4D3747564A}" srcOrd="3" destOrd="0" presId="urn:microsoft.com/office/officeart/2008/layout/LinedList"/>
    <dgm:cxn modelId="{815B9619-98DA-4847-BD87-DEAF7C07D02D}" type="presParOf" srcId="{8EB59A92-1CD1-41A7-818B-0F4D3747564A}" destId="{28EEBD2F-CE84-4D31-8526-EDB0D84FB745}" srcOrd="0" destOrd="0" presId="urn:microsoft.com/office/officeart/2008/layout/LinedList"/>
    <dgm:cxn modelId="{EBA17AD6-64CC-4DC9-AE1D-ACC1E40CEB26}" type="presParOf" srcId="{8EB59A92-1CD1-41A7-818B-0F4D3747564A}" destId="{701E0717-E35C-466C-B479-1F6C06D863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D1D8B-E1B9-4D0E-AF71-9EAEE7DEE8C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A69D1F9-F42C-4570-B2A7-80FF685D6EA9}">
      <dgm:prSet/>
      <dgm:spPr/>
      <dgm:t>
        <a:bodyPr/>
        <a:lstStyle/>
        <a:p>
          <a:pPr>
            <a:lnSpc>
              <a:spcPct val="100000"/>
            </a:lnSpc>
          </a:pPr>
          <a:r>
            <a:rPr lang="en-US"/>
            <a:t>No timeline to construct the North-South corridor, since it is not currently funded for design or construction.</a:t>
          </a:r>
        </a:p>
      </dgm:t>
    </dgm:pt>
    <dgm:pt modelId="{A64A1095-47CD-4572-852F-286BBF779256}" type="parTrans" cxnId="{71D4554B-8968-4396-A8B2-04B9F827A3D1}">
      <dgm:prSet/>
      <dgm:spPr/>
      <dgm:t>
        <a:bodyPr/>
        <a:lstStyle/>
        <a:p>
          <a:endParaRPr lang="en-US"/>
        </a:p>
      </dgm:t>
    </dgm:pt>
    <dgm:pt modelId="{6A00DE07-D600-4748-B9DE-83C3B4050EBF}" type="sibTrans" cxnId="{71D4554B-8968-4396-A8B2-04B9F827A3D1}">
      <dgm:prSet/>
      <dgm:spPr/>
      <dgm:t>
        <a:bodyPr/>
        <a:lstStyle/>
        <a:p>
          <a:endParaRPr lang="en-US"/>
        </a:p>
      </dgm:t>
    </dgm:pt>
    <dgm:pt modelId="{BB410B49-64B3-4EA5-B97D-72A14D515AA5}">
      <dgm:prSet/>
      <dgm:spPr/>
      <dgm:t>
        <a:bodyPr/>
        <a:lstStyle/>
        <a:p>
          <a:pPr>
            <a:lnSpc>
              <a:spcPct val="100000"/>
            </a:lnSpc>
          </a:pPr>
          <a:r>
            <a:rPr lang="en-US"/>
            <a:t>Funding must be identified to issue a Record of Decision for a North-South Build Alternative in order to advance the project design and/or right-of-way acquisition.</a:t>
          </a:r>
        </a:p>
      </dgm:t>
    </dgm:pt>
    <dgm:pt modelId="{58EB6002-E546-4022-8D43-0E720140A433}" type="parTrans" cxnId="{1A801845-2937-4E9B-938E-4B944A0C5E22}">
      <dgm:prSet/>
      <dgm:spPr/>
      <dgm:t>
        <a:bodyPr/>
        <a:lstStyle/>
        <a:p>
          <a:endParaRPr lang="en-US"/>
        </a:p>
      </dgm:t>
    </dgm:pt>
    <dgm:pt modelId="{7FDB1BA7-36EE-400D-8ECB-131AA5EAE0B1}" type="sibTrans" cxnId="{1A801845-2937-4E9B-938E-4B944A0C5E22}">
      <dgm:prSet/>
      <dgm:spPr/>
      <dgm:t>
        <a:bodyPr/>
        <a:lstStyle/>
        <a:p>
          <a:endParaRPr lang="en-US"/>
        </a:p>
      </dgm:t>
    </dgm:pt>
    <dgm:pt modelId="{2C11D589-DAA1-4A97-875D-7124F3E717A4}" type="pres">
      <dgm:prSet presAssocID="{9D9D1D8B-E1B9-4D0E-AF71-9EAEE7DEE8C7}" presName="root" presStyleCnt="0">
        <dgm:presLayoutVars>
          <dgm:dir/>
          <dgm:resizeHandles val="exact"/>
        </dgm:presLayoutVars>
      </dgm:prSet>
      <dgm:spPr/>
    </dgm:pt>
    <dgm:pt modelId="{582A517D-28CA-49A6-BEC6-76425AB1047F}" type="pres">
      <dgm:prSet presAssocID="{AA69D1F9-F42C-4570-B2A7-80FF685D6EA9}" presName="compNode" presStyleCnt="0"/>
      <dgm:spPr/>
    </dgm:pt>
    <dgm:pt modelId="{6A0AF9B9-FFD9-4A08-A052-09E375ADAB2E}" type="pres">
      <dgm:prSet presAssocID="{AA69D1F9-F42C-4570-B2A7-80FF685D6EA9}" presName="bgRect" presStyleLbl="bgShp" presStyleIdx="0" presStyleCnt="2"/>
      <dgm:spPr/>
    </dgm:pt>
    <dgm:pt modelId="{302EB598-F560-484F-91A2-D3569E3FB03A}" type="pres">
      <dgm:prSet presAssocID="{AA69D1F9-F42C-4570-B2A7-80FF685D6E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713C35B8-A2CE-4E68-90C5-BF53D835E1D4}" type="pres">
      <dgm:prSet presAssocID="{AA69D1F9-F42C-4570-B2A7-80FF685D6EA9}" presName="spaceRect" presStyleCnt="0"/>
      <dgm:spPr/>
    </dgm:pt>
    <dgm:pt modelId="{B518C6DA-887C-4AA5-8467-C454AC44BCB6}" type="pres">
      <dgm:prSet presAssocID="{AA69D1F9-F42C-4570-B2A7-80FF685D6EA9}" presName="parTx" presStyleLbl="revTx" presStyleIdx="0" presStyleCnt="2">
        <dgm:presLayoutVars>
          <dgm:chMax val="0"/>
          <dgm:chPref val="0"/>
        </dgm:presLayoutVars>
      </dgm:prSet>
      <dgm:spPr/>
    </dgm:pt>
    <dgm:pt modelId="{7D904A93-C67E-4581-9F3D-20E138A435BB}" type="pres">
      <dgm:prSet presAssocID="{6A00DE07-D600-4748-B9DE-83C3B4050EBF}" presName="sibTrans" presStyleCnt="0"/>
      <dgm:spPr/>
    </dgm:pt>
    <dgm:pt modelId="{EE8009A8-AAC9-40BE-9ADE-FB689F9D1A38}" type="pres">
      <dgm:prSet presAssocID="{BB410B49-64B3-4EA5-B97D-72A14D515AA5}" presName="compNode" presStyleCnt="0"/>
      <dgm:spPr/>
    </dgm:pt>
    <dgm:pt modelId="{C6A46754-E824-4767-8B7B-F34B3710363C}" type="pres">
      <dgm:prSet presAssocID="{BB410B49-64B3-4EA5-B97D-72A14D515AA5}" presName="bgRect" presStyleLbl="bgShp" presStyleIdx="1" presStyleCnt="2"/>
      <dgm:spPr/>
    </dgm:pt>
    <dgm:pt modelId="{B51BD276-186E-46FB-827D-DEB692F4BB56}" type="pres">
      <dgm:prSet presAssocID="{BB410B49-64B3-4EA5-B97D-72A14D515A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0C9177-8EB0-4F8D-8D8B-28BF07E8B435}" type="pres">
      <dgm:prSet presAssocID="{BB410B49-64B3-4EA5-B97D-72A14D515AA5}" presName="spaceRect" presStyleCnt="0"/>
      <dgm:spPr/>
    </dgm:pt>
    <dgm:pt modelId="{31E9D515-FE16-4085-AC9D-249F47D04081}" type="pres">
      <dgm:prSet presAssocID="{BB410B49-64B3-4EA5-B97D-72A14D515AA5}" presName="parTx" presStyleLbl="revTx" presStyleIdx="1" presStyleCnt="2">
        <dgm:presLayoutVars>
          <dgm:chMax val="0"/>
          <dgm:chPref val="0"/>
        </dgm:presLayoutVars>
      </dgm:prSet>
      <dgm:spPr/>
    </dgm:pt>
  </dgm:ptLst>
  <dgm:cxnLst>
    <dgm:cxn modelId="{1A801845-2937-4E9B-938E-4B944A0C5E22}" srcId="{9D9D1D8B-E1B9-4D0E-AF71-9EAEE7DEE8C7}" destId="{BB410B49-64B3-4EA5-B97D-72A14D515AA5}" srcOrd="1" destOrd="0" parTransId="{58EB6002-E546-4022-8D43-0E720140A433}" sibTransId="{7FDB1BA7-36EE-400D-8ECB-131AA5EAE0B1}"/>
    <dgm:cxn modelId="{71D4554B-8968-4396-A8B2-04B9F827A3D1}" srcId="{9D9D1D8B-E1B9-4D0E-AF71-9EAEE7DEE8C7}" destId="{AA69D1F9-F42C-4570-B2A7-80FF685D6EA9}" srcOrd="0" destOrd="0" parTransId="{A64A1095-47CD-4572-852F-286BBF779256}" sibTransId="{6A00DE07-D600-4748-B9DE-83C3B4050EBF}"/>
    <dgm:cxn modelId="{F2543175-7574-4247-BE5C-EC15E8CF64E8}" type="presOf" srcId="{AA69D1F9-F42C-4570-B2A7-80FF685D6EA9}" destId="{B518C6DA-887C-4AA5-8467-C454AC44BCB6}" srcOrd="0" destOrd="0" presId="urn:microsoft.com/office/officeart/2018/2/layout/IconVerticalSolidList"/>
    <dgm:cxn modelId="{1AAD0DA9-999B-4370-9576-85FD2653953C}" type="presOf" srcId="{9D9D1D8B-E1B9-4D0E-AF71-9EAEE7DEE8C7}" destId="{2C11D589-DAA1-4A97-875D-7124F3E717A4}" srcOrd="0" destOrd="0" presId="urn:microsoft.com/office/officeart/2018/2/layout/IconVerticalSolidList"/>
    <dgm:cxn modelId="{2FC79DDB-B07C-4439-B3E1-AE27352F4794}" type="presOf" srcId="{BB410B49-64B3-4EA5-B97D-72A14D515AA5}" destId="{31E9D515-FE16-4085-AC9D-249F47D04081}" srcOrd="0" destOrd="0" presId="urn:microsoft.com/office/officeart/2018/2/layout/IconVerticalSolidList"/>
    <dgm:cxn modelId="{F1B4704A-2BA5-4AAD-AC7A-C47272E3403A}" type="presParOf" srcId="{2C11D589-DAA1-4A97-875D-7124F3E717A4}" destId="{582A517D-28CA-49A6-BEC6-76425AB1047F}" srcOrd="0" destOrd="0" presId="urn:microsoft.com/office/officeart/2018/2/layout/IconVerticalSolidList"/>
    <dgm:cxn modelId="{DCF52E93-D1C5-4763-AE9A-0ABA7E10F19A}" type="presParOf" srcId="{582A517D-28CA-49A6-BEC6-76425AB1047F}" destId="{6A0AF9B9-FFD9-4A08-A052-09E375ADAB2E}" srcOrd="0" destOrd="0" presId="urn:microsoft.com/office/officeart/2018/2/layout/IconVerticalSolidList"/>
    <dgm:cxn modelId="{926FF325-2A8F-4D37-927A-481E4795A4AA}" type="presParOf" srcId="{582A517D-28CA-49A6-BEC6-76425AB1047F}" destId="{302EB598-F560-484F-91A2-D3569E3FB03A}" srcOrd="1" destOrd="0" presId="urn:microsoft.com/office/officeart/2018/2/layout/IconVerticalSolidList"/>
    <dgm:cxn modelId="{643B69BB-0681-4F84-83C3-B25533E4BFA3}" type="presParOf" srcId="{582A517D-28CA-49A6-BEC6-76425AB1047F}" destId="{713C35B8-A2CE-4E68-90C5-BF53D835E1D4}" srcOrd="2" destOrd="0" presId="urn:microsoft.com/office/officeart/2018/2/layout/IconVerticalSolidList"/>
    <dgm:cxn modelId="{578B81A9-2C52-4820-9B8F-B628639AFAA7}" type="presParOf" srcId="{582A517D-28CA-49A6-BEC6-76425AB1047F}" destId="{B518C6DA-887C-4AA5-8467-C454AC44BCB6}" srcOrd="3" destOrd="0" presId="urn:microsoft.com/office/officeart/2018/2/layout/IconVerticalSolidList"/>
    <dgm:cxn modelId="{67079D2A-EA97-4516-9D45-DAC4D7B7C8EF}" type="presParOf" srcId="{2C11D589-DAA1-4A97-875D-7124F3E717A4}" destId="{7D904A93-C67E-4581-9F3D-20E138A435BB}" srcOrd="1" destOrd="0" presId="urn:microsoft.com/office/officeart/2018/2/layout/IconVerticalSolidList"/>
    <dgm:cxn modelId="{0A70D158-E0A0-4F18-B2EC-50F7F043B194}" type="presParOf" srcId="{2C11D589-DAA1-4A97-875D-7124F3E717A4}" destId="{EE8009A8-AAC9-40BE-9ADE-FB689F9D1A38}" srcOrd="2" destOrd="0" presId="urn:microsoft.com/office/officeart/2018/2/layout/IconVerticalSolidList"/>
    <dgm:cxn modelId="{11EE34FB-389D-4A0B-B5CA-4F381BC775E7}" type="presParOf" srcId="{EE8009A8-AAC9-40BE-9ADE-FB689F9D1A38}" destId="{C6A46754-E824-4767-8B7B-F34B3710363C}" srcOrd="0" destOrd="0" presId="urn:microsoft.com/office/officeart/2018/2/layout/IconVerticalSolidList"/>
    <dgm:cxn modelId="{941A0AE5-907E-4F5B-93C9-F1234C05767E}" type="presParOf" srcId="{EE8009A8-AAC9-40BE-9ADE-FB689F9D1A38}" destId="{B51BD276-186E-46FB-827D-DEB692F4BB56}" srcOrd="1" destOrd="0" presId="urn:microsoft.com/office/officeart/2018/2/layout/IconVerticalSolidList"/>
    <dgm:cxn modelId="{979F9027-C12E-4EA5-814C-2FED793957AA}" type="presParOf" srcId="{EE8009A8-AAC9-40BE-9ADE-FB689F9D1A38}" destId="{200C9177-8EB0-4F8D-8D8B-28BF07E8B435}" srcOrd="2" destOrd="0" presId="urn:microsoft.com/office/officeart/2018/2/layout/IconVerticalSolidList"/>
    <dgm:cxn modelId="{861E9508-713F-4A02-BE62-45A22C406E1F}" type="presParOf" srcId="{EE8009A8-AAC9-40BE-9ADE-FB689F9D1A38}" destId="{31E9D515-FE16-4085-AC9D-249F47D040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2E319-4024-444A-84BF-5E0D9FCF1C89}">
      <dsp:nvSpPr>
        <dsp:cNvPr id="0" name=""/>
        <dsp:cNvSpPr/>
      </dsp:nvSpPr>
      <dsp:spPr>
        <a:xfrm>
          <a:off x="0" y="0"/>
          <a:ext cx="62940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3F608-53D7-4166-8B9B-FD9094877401}">
      <dsp:nvSpPr>
        <dsp:cNvPr id="0" name=""/>
        <dsp:cNvSpPr/>
      </dsp:nvSpPr>
      <dsp:spPr>
        <a:xfrm>
          <a:off x="0" y="0"/>
          <a:ext cx="6294099" cy="242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mn-lt"/>
            </a:rPr>
            <a:t>Provide information and updates on the current status of the North-South Segment 1, Tier 2 Environmental Impact Statement (EIS) and Design Concept Report (DCR), US 60 to Arizona Farms Road (SR 505)</a:t>
          </a:r>
        </a:p>
      </dsp:txBody>
      <dsp:txXfrm>
        <a:off x="0" y="0"/>
        <a:ext cx="6294099" cy="2421063"/>
      </dsp:txXfrm>
    </dsp:sp>
    <dsp:sp modelId="{5C4C3033-23C4-4B7B-9997-00B79E30D476}">
      <dsp:nvSpPr>
        <dsp:cNvPr id="0" name=""/>
        <dsp:cNvSpPr/>
      </dsp:nvSpPr>
      <dsp:spPr>
        <a:xfrm>
          <a:off x="0" y="2421063"/>
          <a:ext cx="62940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EBD2F-CE84-4D31-8526-EDB0D84FB745}">
      <dsp:nvSpPr>
        <dsp:cNvPr id="0" name=""/>
        <dsp:cNvSpPr/>
      </dsp:nvSpPr>
      <dsp:spPr>
        <a:xfrm>
          <a:off x="0" y="2421063"/>
          <a:ext cx="6294099" cy="242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Seek public input to be considered by the study team on the project purpose and need and preliminary range of alternatives</a:t>
          </a:r>
        </a:p>
      </dsp:txBody>
      <dsp:txXfrm>
        <a:off x="0" y="2421063"/>
        <a:ext cx="6294099" cy="2421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AF9B9-FFD9-4A08-A052-09E375ADAB2E}">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EB598-F560-484F-91A2-D3569E3FB03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8C6DA-887C-4AA5-8467-C454AC44BCB6}">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No timeline to construct the North-South corridor, since it is not currently funded for design or construction.</a:t>
          </a:r>
        </a:p>
      </dsp:txBody>
      <dsp:txXfrm>
        <a:off x="1507738" y="707092"/>
        <a:ext cx="9007861" cy="1305401"/>
      </dsp:txXfrm>
    </dsp:sp>
    <dsp:sp modelId="{C6A46754-E824-4767-8B7B-F34B3710363C}">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BD276-186E-46FB-827D-DEB692F4BB56}">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9D515-FE16-4085-AC9D-249F47D0408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Funding must be identified to issue a Record of Decision for a North-South Build Alternative in order to advance the project design and/or right-of-way acquisition.</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5646" tIns="47823" rIns="95646" bIns="47823" rtlCol="0"/>
          <a:lstStyle>
            <a:lvl1pPr algn="r">
              <a:defRPr sz="1300"/>
            </a:lvl1pPr>
          </a:lstStyle>
          <a:p>
            <a:fld id="{71E9A222-B01F-44A1-BDA8-6D6C44620B0E}" type="datetimeFigureOut">
              <a:rPr lang="en-US" smtClean="0"/>
              <a:t>5/13/2025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646" tIns="47823" rIns="95646" bIns="47823"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646" tIns="47823" rIns="95646" bIns="478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7"/>
          </a:xfrm>
          <a:prstGeom prst="rect">
            <a:avLst/>
          </a:prstGeom>
        </p:spPr>
        <p:txBody>
          <a:bodyPr vert="horz" lIns="95646" tIns="47823" rIns="95646" bIns="4782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5646" tIns="47823" rIns="95646" bIns="47823" rtlCol="0" anchor="b"/>
          <a:lstStyle>
            <a:lvl1pPr algn="r">
              <a:defRPr sz="1300"/>
            </a:lvl1pPr>
          </a:lstStyle>
          <a:p>
            <a:fld id="{D45D6C9A-8221-49DB-81CC-7DD279395CAF}" type="slidenum">
              <a:rPr lang="en-US" smtClean="0"/>
              <a:t>‹#›</a:t>
            </a:fld>
            <a:endParaRPr lang="en-US"/>
          </a:p>
        </p:txBody>
      </p:sp>
    </p:spTree>
    <p:extLst>
      <p:ext uri="{BB962C8B-B14F-4D97-AF65-F5344CB8AC3E}">
        <p14:creationId xmlns:p14="http://schemas.microsoft.com/office/powerpoint/2010/main" val="191713911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1</a:t>
            </a:fld>
            <a:endParaRPr lang="en-US"/>
          </a:p>
        </p:txBody>
      </p:sp>
    </p:spTree>
    <p:extLst>
      <p:ext uri="{BB962C8B-B14F-4D97-AF65-F5344CB8AC3E}">
        <p14:creationId xmlns:p14="http://schemas.microsoft.com/office/powerpoint/2010/main" val="210098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10</a:t>
            </a:fld>
            <a:endParaRPr lang="en-US"/>
          </a:p>
        </p:txBody>
      </p:sp>
    </p:spTree>
    <p:extLst>
      <p:ext uri="{BB962C8B-B14F-4D97-AF65-F5344CB8AC3E}">
        <p14:creationId xmlns:p14="http://schemas.microsoft.com/office/powerpoint/2010/main" val="18593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C62A-D5A8-51F9-C985-F6F898585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16931-D443-CAFE-C921-5F480A4CF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4E507-C6C9-0F9C-9BCC-865013CC660E}"/>
              </a:ext>
            </a:extLst>
          </p:cNvPr>
          <p:cNvSpPr>
            <a:spLocks noGrp="1"/>
          </p:cNvSpPr>
          <p:nvPr>
            <p:ph type="body" idx="1"/>
          </p:nvPr>
        </p:nvSpPr>
        <p:spPr/>
        <p:txBody>
          <a:bodyPr/>
          <a:lstStyle/>
          <a:p>
            <a:pPr>
              <a:lnSpc>
                <a:spcPct val="107000"/>
              </a:lnSpc>
              <a:spcBef>
                <a:spcPts val="628"/>
              </a:spcBef>
              <a:spcAft>
                <a:spcPts val="837"/>
              </a:spcAft>
            </a:pPr>
            <a:endParaRPr lang="en-US" sz="1200"/>
          </a:p>
        </p:txBody>
      </p:sp>
      <p:sp>
        <p:nvSpPr>
          <p:cNvPr id="4" name="Slide Number Placeholder 3">
            <a:extLst>
              <a:ext uri="{FF2B5EF4-FFF2-40B4-BE49-F238E27FC236}">
                <a16:creationId xmlns:a16="http://schemas.microsoft.com/office/drawing/2014/main" id="{0399F7D8-E55B-DB85-B927-3BAFCA6786F4}"/>
              </a:ext>
            </a:extLst>
          </p:cNvPr>
          <p:cNvSpPr>
            <a:spLocks noGrp="1"/>
          </p:cNvSpPr>
          <p:nvPr>
            <p:ph type="sldNum" sz="quarter" idx="5"/>
          </p:nvPr>
        </p:nvSpPr>
        <p:spPr/>
        <p:txBody>
          <a:bodyPr/>
          <a:lstStyle/>
          <a:p>
            <a:fld id="{D45D6C9A-8221-49DB-81CC-7DD279395CAF}" type="slidenum">
              <a:rPr lang="en-US" smtClean="0"/>
              <a:t>11</a:t>
            </a:fld>
            <a:endParaRPr lang="en-US"/>
          </a:p>
        </p:txBody>
      </p:sp>
    </p:spTree>
    <p:extLst>
      <p:ext uri="{BB962C8B-B14F-4D97-AF65-F5344CB8AC3E}">
        <p14:creationId xmlns:p14="http://schemas.microsoft.com/office/powerpoint/2010/main" val="100466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8FBA-1AAD-0377-3F0C-996DA6817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6DFC7-9C50-4718-CDAE-0BDEA24C9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3BBFD-14BD-2CD7-BFF4-411896EDE2C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604EA92-7123-CB1E-E52D-2A8533F8847C}"/>
              </a:ext>
            </a:extLst>
          </p:cNvPr>
          <p:cNvSpPr>
            <a:spLocks noGrp="1"/>
          </p:cNvSpPr>
          <p:nvPr>
            <p:ph type="sldNum" sz="quarter" idx="5"/>
          </p:nvPr>
        </p:nvSpPr>
        <p:spPr/>
        <p:txBody>
          <a:bodyPr/>
          <a:lstStyle/>
          <a:p>
            <a:fld id="{D45D6C9A-8221-49DB-81CC-7DD279395CAF}" type="slidenum">
              <a:rPr lang="en-US" smtClean="0"/>
              <a:t>12</a:t>
            </a:fld>
            <a:endParaRPr lang="en-US"/>
          </a:p>
        </p:txBody>
      </p:sp>
    </p:spTree>
    <p:extLst>
      <p:ext uri="{BB962C8B-B14F-4D97-AF65-F5344CB8AC3E}">
        <p14:creationId xmlns:p14="http://schemas.microsoft.com/office/powerpoint/2010/main" val="178810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13</a:t>
            </a:fld>
            <a:endParaRPr lang="en-US"/>
          </a:p>
        </p:txBody>
      </p:sp>
    </p:spTree>
    <p:extLst>
      <p:ext uri="{BB962C8B-B14F-4D97-AF65-F5344CB8AC3E}">
        <p14:creationId xmlns:p14="http://schemas.microsoft.com/office/powerpoint/2010/main" val="97262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3BA4-B0A5-68C4-C05C-E118B42CB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FB1D3-7641-4415-EA00-5A7972EC4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5465E-0D71-DBAC-AAEC-68FF897FBCA3}"/>
              </a:ext>
            </a:extLst>
          </p:cNvPr>
          <p:cNvSpPr>
            <a:spLocks noGrp="1"/>
          </p:cNvSpPr>
          <p:nvPr>
            <p:ph type="body" idx="1"/>
          </p:nvPr>
        </p:nvSpPr>
        <p:spPr/>
        <p:txBody>
          <a:bodyPr/>
          <a:lstStyle/>
          <a:p>
            <a:endParaRPr lang="en-US" sz="1200" i="0">
              <a:latin typeface="+mn-lt"/>
            </a:endParaRPr>
          </a:p>
        </p:txBody>
      </p:sp>
      <p:sp>
        <p:nvSpPr>
          <p:cNvPr id="4" name="Slide Number Placeholder 3">
            <a:extLst>
              <a:ext uri="{FF2B5EF4-FFF2-40B4-BE49-F238E27FC236}">
                <a16:creationId xmlns:a16="http://schemas.microsoft.com/office/drawing/2014/main" id="{2FFD75F5-6EC4-5822-16D1-D95E5462322C}"/>
              </a:ext>
            </a:extLst>
          </p:cNvPr>
          <p:cNvSpPr>
            <a:spLocks noGrp="1"/>
          </p:cNvSpPr>
          <p:nvPr>
            <p:ph type="sldNum" sz="quarter" idx="5"/>
          </p:nvPr>
        </p:nvSpPr>
        <p:spPr/>
        <p:txBody>
          <a:bodyPr/>
          <a:lstStyle/>
          <a:p>
            <a:fld id="{D45D6C9A-8221-49DB-81CC-7DD279395CAF}" type="slidenum">
              <a:rPr lang="en-US" smtClean="0"/>
              <a:t>15</a:t>
            </a:fld>
            <a:endParaRPr lang="en-US"/>
          </a:p>
        </p:txBody>
      </p:sp>
    </p:spTree>
    <p:extLst>
      <p:ext uri="{BB962C8B-B14F-4D97-AF65-F5344CB8AC3E}">
        <p14:creationId xmlns:p14="http://schemas.microsoft.com/office/powerpoint/2010/main" val="208344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16</a:t>
            </a:fld>
            <a:endParaRPr lang="en-US"/>
          </a:p>
        </p:txBody>
      </p:sp>
    </p:spTree>
    <p:extLst>
      <p:ext uri="{BB962C8B-B14F-4D97-AF65-F5344CB8AC3E}">
        <p14:creationId xmlns:p14="http://schemas.microsoft.com/office/powerpoint/2010/main" val="151674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58D4-FF13-9709-7640-79F3CCBB4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448A3-D79D-C110-8407-F67B8FB0E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B8D5A-706C-A701-0076-62C22CBFBDAE}"/>
              </a:ext>
            </a:extLst>
          </p:cNvPr>
          <p:cNvSpPr>
            <a:spLocks noGrp="1"/>
          </p:cNvSpPr>
          <p:nvPr>
            <p:ph type="body" idx="1"/>
          </p:nvPr>
        </p:nvSpPr>
        <p:spPr/>
        <p:txBody>
          <a:bodyPr/>
          <a:lstStyle/>
          <a:p>
            <a:pPr marL="0" marR="0">
              <a:lnSpc>
                <a:spcPct val="107000"/>
              </a:lnSpc>
              <a:spcAft>
                <a:spcPts val="800"/>
              </a:spcAft>
              <a:buNone/>
            </a:pPr>
            <a:endParaRPr lang="en-US" sz="1800" b="0">
              <a:effectLst/>
              <a:latin typeface="+mn-l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52DA36-ADC1-8C83-DB68-EABD9EC5B461}"/>
              </a:ext>
            </a:extLst>
          </p:cNvPr>
          <p:cNvSpPr>
            <a:spLocks noGrp="1"/>
          </p:cNvSpPr>
          <p:nvPr>
            <p:ph type="sldNum" sz="quarter" idx="5"/>
          </p:nvPr>
        </p:nvSpPr>
        <p:spPr/>
        <p:txBody>
          <a:bodyPr/>
          <a:lstStyle/>
          <a:p>
            <a:fld id="{D45D6C9A-8221-49DB-81CC-7DD279395CAF}" type="slidenum">
              <a:rPr lang="en-US" smtClean="0"/>
              <a:t>17</a:t>
            </a:fld>
            <a:endParaRPr lang="en-US"/>
          </a:p>
        </p:txBody>
      </p:sp>
    </p:spTree>
    <p:extLst>
      <p:ext uri="{BB962C8B-B14F-4D97-AF65-F5344CB8AC3E}">
        <p14:creationId xmlns:p14="http://schemas.microsoft.com/office/powerpoint/2010/main" val="371696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18</a:t>
            </a:fld>
            <a:endParaRPr lang="en-US"/>
          </a:p>
        </p:txBody>
      </p:sp>
    </p:spTree>
    <p:extLst>
      <p:ext uri="{BB962C8B-B14F-4D97-AF65-F5344CB8AC3E}">
        <p14:creationId xmlns:p14="http://schemas.microsoft.com/office/powerpoint/2010/main" val="345980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20</a:t>
            </a:fld>
            <a:endParaRPr lang="en-US"/>
          </a:p>
        </p:txBody>
      </p:sp>
    </p:spTree>
    <p:extLst>
      <p:ext uri="{BB962C8B-B14F-4D97-AF65-F5344CB8AC3E}">
        <p14:creationId xmlns:p14="http://schemas.microsoft.com/office/powerpoint/2010/main" val="2404662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21</a:t>
            </a:fld>
            <a:endParaRPr lang="en-US"/>
          </a:p>
        </p:txBody>
      </p:sp>
    </p:spTree>
    <p:extLst>
      <p:ext uri="{BB962C8B-B14F-4D97-AF65-F5344CB8AC3E}">
        <p14:creationId xmlns:p14="http://schemas.microsoft.com/office/powerpoint/2010/main" val="242919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2</a:t>
            </a:fld>
            <a:endParaRPr lang="en-US"/>
          </a:p>
        </p:txBody>
      </p:sp>
    </p:spTree>
    <p:extLst>
      <p:ext uri="{BB962C8B-B14F-4D97-AF65-F5344CB8AC3E}">
        <p14:creationId xmlns:p14="http://schemas.microsoft.com/office/powerpoint/2010/main" val="1405522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22</a:t>
            </a:fld>
            <a:endParaRPr lang="en-US"/>
          </a:p>
        </p:txBody>
      </p:sp>
    </p:spTree>
    <p:extLst>
      <p:ext uri="{BB962C8B-B14F-4D97-AF65-F5344CB8AC3E}">
        <p14:creationId xmlns:p14="http://schemas.microsoft.com/office/powerpoint/2010/main" val="144944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23</a:t>
            </a:fld>
            <a:endParaRPr lang="en-US"/>
          </a:p>
        </p:txBody>
      </p:sp>
    </p:spTree>
    <p:extLst>
      <p:ext uri="{BB962C8B-B14F-4D97-AF65-F5344CB8AC3E}">
        <p14:creationId xmlns:p14="http://schemas.microsoft.com/office/powerpoint/2010/main" val="14928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24</a:t>
            </a:fld>
            <a:endParaRPr lang="en-US"/>
          </a:p>
        </p:txBody>
      </p:sp>
    </p:spTree>
    <p:extLst>
      <p:ext uri="{BB962C8B-B14F-4D97-AF65-F5344CB8AC3E}">
        <p14:creationId xmlns:p14="http://schemas.microsoft.com/office/powerpoint/2010/main" val="214540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9B70-48F1-495F-44B0-7DFBFC87A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DEE14-7E61-B61E-AFF1-3A3B10839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3927A-CCA9-BBD3-B6E4-BE5D34A705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D3DAF3-BC4B-840B-BB75-E3C77947BCD8}"/>
              </a:ext>
            </a:extLst>
          </p:cNvPr>
          <p:cNvSpPr>
            <a:spLocks noGrp="1"/>
          </p:cNvSpPr>
          <p:nvPr>
            <p:ph type="sldNum" sz="quarter" idx="5"/>
          </p:nvPr>
        </p:nvSpPr>
        <p:spPr/>
        <p:txBody>
          <a:bodyPr/>
          <a:lstStyle/>
          <a:p>
            <a:fld id="{D45D6C9A-8221-49DB-81CC-7DD279395CAF}" type="slidenum">
              <a:rPr lang="en-US" smtClean="0"/>
              <a:t>25</a:t>
            </a:fld>
            <a:endParaRPr lang="en-US"/>
          </a:p>
        </p:txBody>
      </p:sp>
    </p:spTree>
    <p:extLst>
      <p:ext uri="{BB962C8B-B14F-4D97-AF65-F5344CB8AC3E}">
        <p14:creationId xmlns:p14="http://schemas.microsoft.com/office/powerpoint/2010/main" val="125813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26</a:t>
            </a:fld>
            <a:endParaRPr lang="en-US"/>
          </a:p>
        </p:txBody>
      </p:sp>
    </p:spTree>
    <p:extLst>
      <p:ext uri="{BB962C8B-B14F-4D97-AF65-F5344CB8AC3E}">
        <p14:creationId xmlns:p14="http://schemas.microsoft.com/office/powerpoint/2010/main" val="17419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27</a:t>
            </a:fld>
            <a:endParaRPr lang="en-US"/>
          </a:p>
        </p:txBody>
      </p:sp>
    </p:spTree>
    <p:extLst>
      <p:ext uri="{BB962C8B-B14F-4D97-AF65-F5344CB8AC3E}">
        <p14:creationId xmlns:p14="http://schemas.microsoft.com/office/powerpoint/2010/main" val="305495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462">
              <a:defRPr/>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28</a:t>
            </a:fld>
            <a:endParaRPr lang="en-US"/>
          </a:p>
        </p:txBody>
      </p:sp>
    </p:spTree>
    <p:extLst>
      <p:ext uri="{BB962C8B-B14F-4D97-AF65-F5344CB8AC3E}">
        <p14:creationId xmlns:p14="http://schemas.microsoft.com/office/powerpoint/2010/main" val="337797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29</a:t>
            </a:fld>
            <a:endParaRPr lang="en-US"/>
          </a:p>
        </p:txBody>
      </p:sp>
    </p:spTree>
    <p:extLst>
      <p:ext uri="{BB962C8B-B14F-4D97-AF65-F5344CB8AC3E}">
        <p14:creationId xmlns:p14="http://schemas.microsoft.com/office/powerpoint/2010/main" val="342127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30</a:t>
            </a:fld>
            <a:endParaRPr lang="en-US"/>
          </a:p>
        </p:txBody>
      </p:sp>
    </p:spTree>
    <p:extLst>
      <p:ext uri="{BB962C8B-B14F-4D97-AF65-F5344CB8AC3E}">
        <p14:creationId xmlns:p14="http://schemas.microsoft.com/office/powerpoint/2010/main" val="354715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31</a:t>
            </a:fld>
            <a:endParaRPr lang="en-US"/>
          </a:p>
        </p:txBody>
      </p:sp>
    </p:spTree>
    <p:extLst>
      <p:ext uri="{BB962C8B-B14F-4D97-AF65-F5344CB8AC3E}">
        <p14:creationId xmlns:p14="http://schemas.microsoft.com/office/powerpoint/2010/main" val="71269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3</a:t>
            </a:fld>
            <a:endParaRPr lang="en-US"/>
          </a:p>
        </p:txBody>
      </p:sp>
    </p:spTree>
    <p:extLst>
      <p:ext uri="{BB962C8B-B14F-4D97-AF65-F5344CB8AC3E}">
        <p14:creationId xmlns:p14="http://schemas.microsoft.com/office/powerpoint/2010/main" val="287283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32</a:t>
            </a:fld>
            <a:endParaRPr lang="en-US"/>
          </a:p>
        </p:txBody>
      </p:sp>
    </p:spTree>
    <p:extLst>
      <p:ext uri="{BB962C8B-B14F-4D97-AF65-F5344CB8AC3E}">
        <p14:creationId xmlns:p14="http://schemas.microsoft.com/office/powerpoint/2010/main" val="2810561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33</a:t>
            </a:fld>
            <a:endParaRPr lang="en-US"/>
          </a:p>
        </p:txBody>
      </p:sp>
    </p:spTree>
    <p:extLst>
      <p:ext uri="{BB962C8B-B14F-4D97-AF65-F5344CB8AC3E}">
        <p14:creationId xmlns:p14="http://schemas.microsoft.com/office/powerpoint/2010/main" val="301268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4</a:t>
            </a:fld>
            <a:endParaRPr lang="en-US"/>
          </a:p>
        </p:txBody>
      </p:sp>
    </p:spTree>
    <p:extLst>
      <p:ext uri="{BB962C8B-B14F-4D97-AF65-F5344CB8AC3E}">
        <p14:creationId xmlns:p14="http://schemas.microsoft.com/office/powerpoint/2010/main" val="288051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462">
              <a:defRPr/>
            </a:pPr>
            <a:endParaRPr lang="en-US" sz="1200">
              <a:latin typeface="Calibri" panose="020F0502020204030204" pitchFamily="34" charset="0"/>
              <a:ea typeface="Calibri" panose="020F0502020204030204" pitchFamily="34" charset="0"/>
              <a:cs typeface="Cordia New" panose="020B0304020202020204" pitchFamily="34" charset="-34"/>
            </a:endParaRPr>
          </a:p>
          <a:p>
            <a:pPr defTabSz="956462">
              <a:defRPr/>
            </a:pPr>
            <a:endParaRPr lang="en-US" sz="1200">
              <a:latin typeface="Calibri" panose="020F0502020204030204" pitchFamily="34" charset="0"/>
              <a:ea typeface="Calibri" panose="020F0502020204030204" pitchFamily="34" charset="0"/>
              <a:cs typeface="Cordia New" panose="020B0304020202020204" pitchFamily="34" charset="-34"/>
            </a:endParaRPr>
          </a:p>
          <a:p>
            <a:pPr defTabSz="956462">
              <a:defRPr/>
            </a:pPr>
            <a:endParaRPr lang="en-US" sz="1200">
              <a:latin typeface="Calibri" panose="020F0502020204030204" pitchFamily="34" charset="0"/>
              <a:ea typeface="Calibri" panose="020F0502020204030204" pitchFamily="34" charset="0"/>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5</a:t>
            </a:fld>
            <a:endParaRPr lang="en-US"/>
          </a:p>
        </p:txBody>
      </p:sp>
    </p:spTree>
    <p:extLst>
      <p:ext uri="{BB962C8B-B14F-4D97-AF65-F5344CB8AC3E}">
        <p14:creationId xmlns:p14="http://schemas.microsoft.com/office/powerpoint/2010/main" val="247108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6</a:t>
            </a:fld>
            <a:endParaRPr lang="en-US"/>
          </a:p>
        </p:txBody>
      </p:sp>
    </p:spTree>
    <p:extLst>
      <p:ext uri="{BB962C8B-B14F-4D97-AF65-F5344CB8AC3E}">
        <p14:creationId xmlns:p14="http://schemas.microsoft.com/office/powerpoint/2010/main" val="31889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28"/>
              </a:spcBef>
              <a:spcAft>
                <a:spcPts val="837"/>
              </a:spcAft>
            </a:pPr>
            <a:endParaRPr lang="en-US" sz="1200"/>
          </a:p>
        </p:txBody>
      </p:sp>
      <p:sp>
        <p:nvSpPr>
          <p:cNvPr id="4" name="Slide Number Placeholder 3"/>
          <p:cNvSpPr>
            <a:spLocks noGrp="1"/>
          </p:cNvSpPr>
          <p:nvPr>
            <p:ph type="sldNum" sz="quarter" idx="5"/>
          </p:nvPr>
        </p:nvSpPr>
        <p:spPr/>
        <p:txBody>
          <a:bodyPr/>
          <a:lstStyle/>
          <a:p>
            <a:fld id="{D45D6C9A-8221-49DB-81CC-7DD279395CAF}" type="slidenum">
              <a:rPr lang="en-US" smtClean="0"/>
              <a:t>7</a:t>
            </a:fld>
            <a:endParaRPr lang="en-US"/>
          </a:p>
        </p:txBody>
      </p:sp>
    </p:spTree>
    <p:extLst>
      <p:ext uri="{BB962C8B-B14F-4D97-AF65-F5344CB8AC3E}">
        <p14:creationId xmlns:p14="http://schemas.microsoft.com/office/powerpoint/2010/main" val="314932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D6C9A-8221-49DB-81CC-7DD279395CAF}" type="slidenum">
              <a:rPr lang="en-US" smtClean="0"/>
              <a:t>8</a:t>
            </a:fld>
            <a:endParaRPr lang="en-US"/>
          </a:p>
        </p:txBody>
      </p:sp>
    </p:spTree>
    <p:extLst>
      <p:ext uri="{BB962C8B-B14F-4D97-AF65-F5344CB8AC3E}">
        <p14:creationId xmlns:p14="http://schemas.microsoft.com/office/powerpoint/2010/main" val="422027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5D6C9A-8221-49DB-81CC-7DD279395CAF}" type="slidenum">
              <a:rPr lang="en-US" smtClean="0"/>
              <a:t>9</a:t>
            </a:fld>
            <a:endParaRPr lang="en-US"/>
          </a:p>
        </p:txBody>
      </p:sp>
    </p:spTree>
    <p:extLst>
      <p:ext uri="{BB962C8B-B14F-4D97-AF65-F5344CB8AC3E}">
        <p14:creationId xmlns:p14="http://schemas.microsoft.com/office/powerpoint/2010/main" val="311633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249AAF-B5BB-526C-CC3F-DB86FEDD8618}"/>
              </a:ext>
            </a:extLst>
          </p:cNvPr>
          <p:cNvSpPr/>
          <p:nvPr userDrawn="1"/>
        </p:nvSpPr>
        <p:spPr>
          <a:xfrm flipV="1">
            <a:off x="0" y="3817087"/>
            <a:ext cx="12192000" cy="3040911"/>
          </a:xfrm>
          <a:prstGeom prst="rect">
            <a:avLst/>
          </a:prstGeom>
          <a:solidFill>
            <a:srgbClr val="0A4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A551D-A7C1-7F2A-4352-F11C452FC09B}"/>
              </a:ext>
            </a:extLst>
          </p:cNvPr>
          <p:cNvSpPr>
            <a:spLocks noGrp="1"/>
          </p:cNvSpPr>
          <p:nvPr>
            <p:ph type="title"/>
          </p:nvPr>
        </p:nvSpPr>
        <p:spPr>
          <a:xfrm>
            <a:off x="831850" y="1239253"/>
            <a:ext cx="10521950" cy="2311135"/>
          </a:xfrm>
        </p:spPr>
        <p:txBody>
          <a:bodyPr anchor="b">
            <a:noAutofit/>
          </a:bodyPr>
          <a:lstStyle>
            <a:lvl1pPr>
              <a:defRPr sz="8000" b="1">
                <a:solidFill>
                  <a:srgbClr val="0A424C"/>
                </a:solidFill>
                <a:latin typeface="Myriad Pro" panose="020B05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C117EF2-850A-8BC0-4EF6-F5ED9D3834E3}"/>
              </a:ext>
            </a:extLst>
          </p:cNvPr>
          <p:cNvSpPr>
            <a:spLocks noGrp="1"/>
          </p:cNvSpPr>
          <p:nvPr>
            <p:ph type="body" idx="1"/>
          </p:nvPr>
        </p:nvSpPr>
        <p:spPr>
          <a:xfrm>
            <a:off x="831850" y="4040371"/>
            <a:ext cx="10515600" cy="2049279"/>
          </a:xfrm>
        </p:spPr>
        <p:txBody>
          <a:bodyPr/>
          <a:lstStyle>
            <a:lvl1pPr marL="0" indent="0">
              <a:buNone/>
              <a:defRPr sz="2400">
                <a:solidFill>
                  <a:srgbClr val="FF9933"/>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DE1A6-B0C4-FBD4-7B32-D7083965A3EC}"/>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F6B37EAA-9A9E-D9F1-EE19-13EC66391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16DE1-A096-5218-5EC5-CE9248A867D4}"/>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9" name="Rectangle 8">
            <a:extLst>
              <a:ext uri="{FF2B5EF4-FFF2-40B4-BE49-F238E27FC236}">
                <a16:creationId xmlns:a16="http://schemas.microsoft.com/office/drawing/2014/main" id="{DED9F8DC-8A72-69CD-0134-279F16C2C1BA}"/>
              </a:ext>
            </a:extLst>
          </p:cNvPr>
          <p:cNvSpPr/>
          <p:nvPr userDrawn="1"/>
        </p:nvSpPr>
        <p:spPr>
          <a:xfrm>
            <a:off x="0" y="-12032"/>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99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1000"/>
            <a:ext cx="10972800" cy="838200"/>
          </a:xfrm>
        </p:spPr>
        <p:txBody>
          <a:bodyPr>
            <a:noAutofit/>
          </a:bodyPr>
          <a:lstStyle>
            <a:lvl1pPr>
              <a:defRPr>
                <a:solidFill>
                  <a:schemeClr val="tx2"/>
                </a:solidFill>
              </a:defRPr>
            </a:lvl1pPr>
          </a:lstStyle>
          <a:p>
            <a:r>
              <a:rPr lang="en-US"/>
              <a:t>TAP TO ADD TITLE</a:t>
            </a:r>
          </a:p>
        </p:txBody>
      </p:sp>
      <p:sp>
        <p:nvSpPr>
          <p:cNvPr id="4" name="Text Placeholder 5"/>
          <p:cNvSpPr>
            <a:spLocks noGrp="1"/>
          </p:cNvSpPr>
          <p:nvPr>
            <p:ph type="body" sz="quarter" idx="10" hasCustomPrompt="1"/>
          </p:nvPr>
        </p:nvSpPr>
        <p:spPr>
          <a:xfrm>
            <a:off x="609600" y="1917470"/>
            <a:ext cx="10972165" cy="4407130"/>
          </a:xfrm>
        </p:spPr>
        <p:txBody>
          <a:bodyPr/>
          <a:lstStyle/>
          <a:p>
            <a:pPr lvl="0"/>
            <a:r>
              <a:rPr lang="en-US"/>
              <a:t>Tap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hasCustomPrompt="1"/>
          </p:nvPr>
        </p:nvSpPr>
        <p:spPr>
          <a:xfrm>
            <a:off x="609600" y="1364484"/>
            <a:ext cx="10972800" cy="320870"/>
          </a:xfrm>
        </p:spPr>
        <p:txBody>
          <a:bodyPr>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2800" b="1" baseline="0">
                <a:solidFill>
                  <a:schemeClr val="accent4"/>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a:t>Subhead</a:t>
            </a:r>
          </a:p>
        </p:txBody>
      </p:sp>
      <p:sp>
        <p:nvSpPr>
          <p:cNvPr id="11" name="TextBox 10"/>
          <p:cNvSpPr txBox="1"/>
          <p:nvPr userDrawn="1"/>
        </p:nvSpPr>
        <p:spPr>
          <a:xfrm>
            <a:off x="11680055" y="6535341"/>
            <a:ext cx="432046" cy="322659"/>
          </a:xfrm>
          <a:prstGeom prst="round2SameRect">
            <a:avLst/>
          </a:prstGeom>
          <a:solidFill>
            <a:schemeClr val="tx2"/>
          </a:solidFill>
        </p:spPr>
        <p:txBody>
          <a:bodyPr wrap="square" rtlCol="0">
            <a:spAutoFit/>
          </a:bodyPr>
          <a:lstStyle/>
          <a:p>
            <a:pPr algn="ctr"/>
            <a:fld id="{5D65FEC0-FB81-4D00-9B21-3805683F2756}" type="slidenum">
              <a:rPr lang="en-US" sz="1400" smtClean="0">
                <a:solidFill>
                  <a:schemeClr val="bg1"/>
                </a:solidFill>
              </a:rPr>
              <a:pPr algn="ctr"/>
              <a:t>‹#›</a:t>
            </a:fld>
            <a:endParaRPr lang="en-US">
              <a:solidFill>
                <a:schemeClr val="bg1"/>
              </a:solidFill>
            </a:endParaRPr>
          </a:p>
        </p:txBody>
      </p:sp>
    </p:spTree>
    <p:extLst>
      <p:ext uri="{BB962C8B-B14F-4D97-AF65-F5344CB8AC3E}">
        <p14:creationId xmlns:p14="http://schemas.microsoft.com/office/powerpoint/2010/main" val="238435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chemeClr val="tx2"/>
                </a:solidFill>
              </a:defRPr>
            </a:lvl1pPr>
          </a:lstStyle>
          <a:p>
            <a:r>
              <a:rPr lang="en-US"/>
              <a:t>TAP TO ADD TITLE</a:t>
            </a:r>
          </a:p>
        </p:txBody>
      </p:sp>
      <p:sp>
        <p:nvSpPr>
          <p:cNvPr id="4" name="Text Placeholder 5"/>
          <p:cNvSpPr>
            <a:spLocks noGrp="1"/>
          </p:cNvSpPr>
          <p:nvPr>
            <p:ph type="body" sz="quarter" idx="10" hasCustomPrompt="1"/>
          </p:nvPr>
        </p:nvSpPr>
        <p:spPr>
          <a:xfrm>
            <a:off x="619759" y="1452880"/>
            <a:ext cx="10972165" cy="4871720"/>
          </a:xfrm>
        </p:spPr>
        <p:txBody>
          <a:bodyPr/>
          <a:lstStyle/>
          <a:p>
            <a:pPr lvl="0"/>
            <a:r>
              <a:rPr lang="en-US"/>
              <a:t>Tap to add text</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11680055" y="6535341"/>
            <a:ext cx="432046" cy="322659"/>
          </a:xfrm>
          <a:prstGeom prst="round2SameRect">
            <a:avLst/>
          </a:prstGeom>
          <a:solidFill>
            <a:schemeClr val="tx2"/>
          </a:solidFill>
        </p:spPr>
        <p:txBody>
          <a:bodyPr wrap="square" rtlCol="0">
            <a:spAutoFit/>
          </a:bodyPr>
          <a:lstStyle/>
          <a:p>
            <a:pPr algn="ctr"/>
            <a:fld id="{5D65FEC0-FB81-4D00-9B21-3805683F2756}" type="slidenum">
              <a:rPr lang="en-US" sz="1400" smtClean="0">
                <a:solidFill>
                  <a:schemeClr val="bg1"/>
                </a:solidFill>
              </a:rPr>
              <a:pPr algn="ctr"/>
              <a:t>‹#›</a:t>
            </a:fld>
            <a:endParaRPr lang="en-US">
              <a:solidFill>
                <a:schemeClr val="bg1"/>
              </a:solidFill>
            </a:endParaRPr>
          </a:p>
        </p:txBody>
      </p:sp>
    </p:spTree>
    <p:extLst>
      <p:ext uri="{BB962C8B-B14F-4D97-AF65-F5344CB8AC3E}">
        <p14:creationId xmlns:p14="http://schemas.microsoft.com/office/powerpoint/2010/main" val="419355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F943B-8CD1-02B9-B16D-D6311A28D9DF}"/>
              </a:ext>
            </a:extLst>
          </p:cNvPr>
          <p:cNvSpPr/>
          <p:nvPr userDrawn="1"/>
        </p:nvSpPr>
        <p:spPr>
          <a:xfrm flipV="1">
            <a:off x="0" y="1927"/>
            <a:ext cx="12192000" cy="5420187"/>
          </a:xfrm>
          <a:prstGeom prst="rect">
            <a:avLst/>
          </a:prstGeom>
          <a:solidFill>
            <a:srgbClr val="0A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p>
        </p:txBody>
      </p:sp>
      <p:sp>
        <p:nvSpPr>
          <p:cNvPr id="2" name="Title 1">
            <a:extLst>
              <a:ext uri="{FF2B5EF4-FFF2-40B4-BE49-F238E27FC236}">
                <a16:creationId xmlns:a16="http://schemas.microsoft.com/office/drawing/2014/main" id="{506A551D-A7C1-7F2A-4352-F11C452FC09B}"/>
              </a:ext>
            </a:extLst>
          </p:cNvPr>
          <p:cNvSpPr>
            <a:spLocks noGrp="1"/>
          </p:cNvSpPr>
          <p:nvPr>
            <p:ph type="title" hasCustomPrompt="1"/>
          </p:nvPr>
        </p:nvSpPr>
        <p:spPr>
          <a:xfrm>
            <a:off x="831852" y="5695950"/>
            <a:ext cx="11153106" cy="660400"/>
          </a:xfrm>
        </p:spPr>
        <p:txBody>
          <a:bodyPr anchor="ctr">
            <a:noAutofit/>
          </a:bodyPr>
          <a:lstStyle>
            <a:lvl1pPr algn="r">
              <a:defRPr sz="4400" b="1">
                <a:solidFill>
                  <a:srgbClr val="0A424C"/>
                </a:solidFill>
                <a:latin typeface="Myriad Pro" panose="020B0503030403020204" pitchFamily="34" charset="0"/>
              </a:defRPr>
            </a:lvl1pPr>
          </a:lstStyle>
          <a:p>
            <a:r>
              <a:rPr lang="en-US"/>
              <a:t>Table of Contents</a:t>
            </a:r>
          </a:p>
        </p:txBody>
      </p:sp>
      <p:sp>
        <p:nvSpPr>
          <p:cNvPr id="4" name="Date Placeholder 3">
            <a:extLst>
              <a:ext uri="{FF2B5EF4-FFF2-40B4-BE49-F238E27FC236}">
                <a16:creationId xmlns:a16="http://schemas.microsoft.com/office/drawing/2014/main" id="{337DE1A6-B0C4-FBD4-7B32-D7083965A3EC}"/>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F6B37EAA-9A9E-D9F1-EE19-13EC66391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16DE1-A096-5218-5EC5-CE9248A867D4}"/>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10" name="Text Placeholder 9">
            <a:extLst>
              <a:ext uri="{FF2B5EF4-FFF2-40B4-BE49-F238E27FC236}">
                <a16:creationId xmlns:a16="http://schemas.microsoft.com/office/drawing/2014/main" id="{732FD168-4C5E-0989-1864-29E32D37E5CA}"/>
              </a:ext>
            </a:extLst>
          </p:cNvPr>
          <p:cNvSpPr>
            <a:spLocks noGrp="1"/>
          </p:cNvSpPr>
          <p:nvPr>
            <p:ph type="body" sz="quarter" idx="13" hasCustomPrompt="1"/>
          </p:nvPr>
        </p:nvSpPr>
        <p:spPr>
          <a:xfrm>
            <a:off x="831851" y="1435885"/>
            <a:ext cx="5168355" cy="3388775"/>
          </a:xfrm>
        </p:spPr>
        <p:txBody>
          <a:bodyPr/>
          <a:lstStyle>
            <a:lvl1pPr marL="514350" indent="-514350">
              <a:lnSpc>
                <a:spcPct val="150000"/>
              </a:lnSpc>
              <a:buFont typeface="+mj-lt"/>
              <a:buAutoNum type="arabicPeriod"/>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Topic</a:t>
            </a:r>
          </a:p>
          <a:p>
            <a:pPr lvl="0"/>
            <a:r>
              <a:rPr lang="en-US"/>
              <a:t>Topic </a:t>
            </a:r>
          </a:p>
          <a:p>
            <a:pPr lvl="0"/>
            <a:r>
              <a:rPr lang="en-US"/>
              <a:t>Topic</a:t>
            </a:r>
          </a:p>
          <a:p>
            <a:pPr lvl="0"/>
            <a:r>
              <a:rPr lang="en-US"/>
              <a:t>Topic</a:t>
            </a:r>
          </a:p>
        </p:txBody>
      </p:sp>
      <p:sp>
        <p:nvSpPr>
          <p:cNvPr id="13" name="Text Placeholder 12">
            <a:extLst>
              <a:ext uri="{FF2B5EF4-FFF2-40B4-BE49-F238E27FC236}">
                <a16:creationId xmlns:a16="http://schemas.microsoft.com/office/drawing/2014/main" id="{031A93B2-2206-38BA-44CB-5D20E0648094}"/>
              </a:ext>
            </a:extLst>
          </p:cNvPr>
          <p:cNvSpPr>
            <a:spLocks noGrp="1"/>
          </p:cNvSpPr>
          <p:nvPr>
            <p:ph type="body" sz="quarter" idx="14" hasCustomPrompt="1"/>
          </p:nvPr>
        </p:nvSpPr>
        <p:spPr>
          <a:xfrm>
            <a:off x="6191796" y="1435885"/>
            <a:ext cx="5781129" cy="3388775"/>
          </a:xfrm>
        </p:spPr>
        <p:txBody>
          <a:bodyPr/>
          <a:lstStyle>
            <a:lvl1pPr marL="514350" indent="-514350">
              <a:lnSpc>
                <a:spcPct val="150000"/>
              </a:lnSpc>
              <a:buFont typeface="+mj-lt"/>
              <a:buAutoNum type="arabicPeriod" startAt="4"/>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Topic</a:t>
            </a:r>
          </a:p>
          <a:p>
            <a:pPr lvl="0"/>
            <a:r>
              <a:rPr lang="en-US"/>
              <a:t>Topic</a:t>
            </a:r>
          </a:p>
          <a:p>
            <a:pPr lvl="0"/>
            <a:r>
              <a:rPr lang="en-US"/>
              <a:t>Topic</a:t>
            </a:r>
          </a:p>
        </p:txBody>
      </p:sp>
      <p:sp>
        <p:nvSpPr>
          <p:cNvPr id="15" name="Rectangle 14">
            <a:extLst>
              <a:ext uri="{FF2B5EF4-FFF2-40B4-BE49-F238E27FC236}">
                <a16:creationId xmlns:a16="http://schemas.microsoft.com/office/drawing/2014/main" id="{B6E27FAE-0E54-0F49-FBFD-7D983D445853}"/>
              </a:ext>
            </a:extLst>
          </p:cNvPr>
          <p:cNvSpPr/>
          <p:nvPr userDrawn="1"/>
        </p:nvSpPr>
        <p:spPr>
          <a:xfrm>
            <a:off x="7283116" y="6810351"/>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79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249AAF-B5BB-526C-CC3F-DB86FEDD8618}"/>
              </a:ext>
            </a:extLst>
          </p:cNvPr>
          <p:cNvSpPr/>
          <p:nvPr userDrawn="1"/>
        </p:nvSpPr>
        <p:spPr>
          <a:xfrm>
            <a:off x="0" y="-1"/>
            <a:ext cx="8610600" cy="6858001"/>
          </a:xfrm>
          <a:prstGeom prst="rect">
            <a:avLst/>
          </a:prstGeom>
          <a:solidFill>
            <a:srgbClr val="0A4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A551D-A7C1-7F2A-4352-F11C452FC09B}"/>
              </a:ext>
            </a:extLst>
          </p:cNvPr>
          <p:cNvSpPr>
            <a:spLocks noGrp="1"/>
          </p:cNvSpPr>
          <p:nvPr>
            <p:ph type="title"/>
          </p:nvPr>
        </p:nvSpPr>
        <p:spPr>
          <a:xfrm>
            <a:off x="838200" y="1323474"/>
            <a:ext cx="6345127" cy="3448299"/>
          </a:xfrm>
        </p:spPr>
        <p:txBody>
          <a:bodyPr anchor="b">
            <a:noAutofit/>
          </a:bodyPr>
          <a:lstStyle>
            <a:lvl1pPr>
              <a:defRPr sz="8000" b="1">
                <a:solidFill>
                  <a:schemeClr val="accent1"/>
                </a:solidFill>
                <a:latin typeface="Myriad Pro" panose="020B0503030403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337DE1A6-B0C4-FBD4-7B32-D7083965A3EC}"/>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F6B37EAA-9A9E-D9F1-EE19-13EC66391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16DE1-A096-5218-5EC5-CE9248A867D4}"/>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9" name="Rectangle 8">
            <a:extLst>
              <a:ext uri="{FF2B5EF4-FFF2-40B4-BE49-F238E27FC236}">
                <a16:creationId xmlns:a16="http://schemas.microsoft.com/office/drawing/2014/main" id="{D4417AD0-DF0F-94A8-AB23-782726C9DD71}"/>
              </a:ext>
            </a:extLst>
          </p:cNvPr>
          <p:cNvSpPr/>
          <p:nvPr userDrawn="1"/>
        </p:nvSpPr>
        <p:spPr>
          <a:xfrm rot="5400000">
            <a:off x="-2431583" y="2431584"/>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32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F6FC-AE29-F0BC-C19D-C114220AC4A1}"/>
              </a:ext>
            </a:extLst>
          </p:cNvPr>
          <p:cNvSpPr>
            <a:spLocks noGrp="1"/>
          </p:cNvSpPr>
          <p:nvPr>
            <p:ph type="title"/>
          </p:nvPr>
        </p:nvSpPr>
        <p:spPr/>
        <p:txBody>
          <a:bodyPr/>
          <a:lstStyle>
            <a:lvl1pPr>
              <a:defRPr b="1">
                <a:solidFill>
                  <a:srgbClr val="0A424C"/>
                </a:solidFill>
                <a:latin typeface="Myriad Pro" panose="020B0503030403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9C31235-8053-2A91-C320-2864F8BBF1C3}"/>
              </a:ext>
            </a:extLst>
          </p:cNvPr>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EC37B-53C7-1381-BB47-DE99AB98ABCC}"/>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9466D324-4472-C76A-628A-C3279849E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AB29A-87AE-F68B-CF2C-174C1691DB1E}"/>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8" name="Rectangle 7">
            <a:extLst>
              <a:ext uri="{FF2B5EF4-FFF2-40B4-BE49-F238E27FC236}">
                <a16:creationId xmlns:a16="http://schemas.microsoft.com/office/drawing/2014/main" id="{E1010C0F-BD27-A47D-9D04-13A8CFA5A855}"/>
              </a:ext>
            </a:extLst>
          </p:cNvPr>
          <p:cNvSpPr/>
          <p:nvPr userDrawn="1"/>
        </p:nvSpPr>
        <p:spPr>
          <a:xfrm>
            <a:off x="0" y="-12032"/>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81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6E1A-3B48-CE7A-9A95-A8B946FBCBE7}"/>
              </a:ext>
            </a:extLst>
          </p:cNvPr>
          <p:cNvSpPr>
            <a:spLocks noGrp="1"/>
          </p:cNvSpPr>
          <p:nvPr>
            <p:ph type="title"/>
          </p:nvPr>
        </p:nvSpPr>
        <p:spPr/>
        <p:txBody>
          <a:bodyPr/>
          <a:lstStyle>
            <a:lvl1pPr>
              <a:defRPr b="1">
                <a:solidFill>
                  <a:srgbClr val="0A424C"/>
                </a:solidFill>
                <a:latin typeface="Myriad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A01B58D-A1AC-C3E8-71FB-4EEAD3851D89}"/>
              </a:ext>
            </a:extLst>
          </p:cNvPr>
          <p:cNvSpPr>
            <a:spLocks noGrp="1"/>
          </p:cNvSpPr>
          <p:nvPr>
            <p:ph sz="half" idx="1"/>
          </p:nvPr>
        </p:nvSpPr>
        <p:spPr>
          <a:xfrm>
            <a:off x="838200" y="1825625"/>
            <a:ext cx="5033211" cy="4351338"/>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24082-0B3E-AD28-66CA-F490746B2ADC}"/>
              </a:ext>
            </a:extLst>
          </p:cNvPr>
          <p:cNvSpPr>
            <a:spLocks noGrp="1"/>
          </p:cNvSpPr>
          <p:nvPr>
            <p:ph sz="half" idx="2"/>
          </p:nvPr>
        </p:nvSpPr>
        <p:spPr>
          <a:xfrm>
            <a:off x="6320588" y="1825625"/>
            <a:ext cx="5033211" cy="4351338"/>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A29D07-5727-4956-9C38-51FBC61685C8}"/>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6" name="Footer Placeholder 5">
            <a:extLst>
              <a:ext uri="{FF2B5EF4-FFF2-40B4-BE49-F238E27FC236}">
                <a16:creationId xmlns:a16="http://schemas.microsoft.com/office/drawing/2014/main" id="{022B79CD-9C9D-34E1-2ACA-0E31E521E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14939-0B15-C13F-37DC-BE0749C965A2}"/>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10" name="Rectangle 9">
            <a:extLst>
              <a:ext uri="{FF2B5EF4-FFF2-40B4-BE49-F238E27FC236}">
                <a16:creationId xmlns:a16="http://schemas.microsoft.com/office/drawing/2014/main" id="{6EA8C661-F697-79DD-28FC-928C58A6FE1C}"/>
              </a:ext>
            </a:extLst>
          </p:cNvPr>
          <p:cNvSpPr/>
          <p:nvPr userDrawn="1"/>
        </p:nvSpPr>
        <p:spPr>
          <a:xfrm>
            <a:off x="0" y="-12032"/>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8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3FFB49-866A-9143-3F22-20818AB32E32}"/>
              </a:ext>
            </a:extLst>
          </p:cNvPr>
          <p:cNvSpPr/>
          <p:nvPr userDrawn="1"/>
        </p:nvSpPr>
        <p:spPr>
          <a:xfrm>
            <a:off x="0" y="0"/>
            <a:ext cx="4334933" cy="6858000"/>
          </a:xfrm>
          <a:prstGeom prst="rect">
            <a:avLst/>
          </a:prstGeom>
          <a:solidFill>
            <a:srgbClr val="0A4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39DBAF-C62E-7281-DDFF-6A7160DDC543}"/>
              </a:ext>
            </a:extLst>
          </p:cNvPr>
          <p:cNvSpPr>
            <a:spLocks noGrp="1"/>
          </p:cNvSpPr>
          <p:nvPr>
            <p:ph type="title"/>
          </p:nvPr>
        </p:nvSpPr>
        <p:spPr>
          <a:xfrm>
            <a:off x="839788" y="499533"/>
            <a:ext cx="2800879" cy="5690130"/>
          </a:xfrm>
        </p:spPr>
        <p:txBody>
          <a:bodyPr/>
          <a:lstStyle>
            <a:lvl1pPr>
              <a:defRPr b="1">
                <a:solidFill>
                  <a:schemeClr val="accent1"/>
                </a:solidFill>
                <a:latin typeface="Myriad Pro" panose="020B0503030403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F28D29DE-3B74-B774-6567-EAFD0BBC7304}"/>
              </a:ext>
            </a:extLst>
          </p:cNvPr>
          <p:cNvSpPr>
            <a:spLocks noGrp="1"/>
          </p:cNvSpPr>
          <p:nvPr>
            <p:ph sz="quarter" idx="4"/>
          </p:nvPr>
        </p:nvSpPr>
        <p:spPr>
          <a:xfrm>
            <a:off x="4656667" y="1347537"/>
            <a:ext cx="6698721" cy="4842126"/>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5C060-5BA2-B9E1-DEF8-DDE4B347E228}"/>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8" name="Footer Placeholder 7">
            <a:extLst>
              <a:ext uri="{FF2B5EF4-FFF2-40B4-BE49-F238E27FC236}">
                <a16:creationId xmlns:a16="http://schemas.microsoft.com/office/drawing/2014/main" id="{869CB12A-302C-6690-8A64-54BC1B8EB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B9E73-638B-8CB4-E57D-55B481146E55}"/>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5" name="Rectangle 4">
            <a:extLst>
              <a:ext uri="{FF2B5EF4-FFF2-40B4-BE49-F238E27FC236}">
                <a16:creationId xmlns:a16="http://schemas.microsoft.com/office/drawing/2014/main" id="{6A591FB9-5B6E-0732-C02F-F8403A049477}"/>
              </a:ext>
            </a:extLst>
          </p:cNvPr>
          <p:cNvSpPr/>
          <p:nvPr userDrawn="1"/>
        </p:nvSpPr>
        <p:spPr>
          <a:xfrm rot="5400000">
            <a:off x="-2431583" y="2431584"/>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73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debar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8D29DE-3B74-B774-6567-EAFD0BBC7304}"/>
              </a:ext>
            </a:extLst>
          </p:cNvPr>
          <p:cNvSpPr>
            <a:spLocks noGrp="1"/>
          </p:cNvSpPr>
          <p:nvPr>
            <p:ph sz="quarter" idx="4"/>
          </p:nvPr>
        </p:nvSpPr>
        <p:spPr>
          <a:xfrm>
            <a:off x="4656667" y="2094615"/>
            <a:ext cx="6698721" cy="4095048"/>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5C060-5BA2-B9E1-DEF8-DDE4B347E228}"/>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8" name="Footer Placeholder 7">
            <a:extLst>
              <a:ext uri="{FF2B5EF4-FFF2-40B4-BE49-F238E27FC236}">
                <a16:creationId xmlns:a16="http://schemas.microsoft.com/office/drawing/2014/main" id="{869CB12A-302C-6690-8A64-54BC1B8EB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B9E73-638B-8CB4-E57D-55B481146E55}"/>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5" name="Rectangle 4">
            <a:extLst>
              <a:ext uri="{FF2B5EF4-FFF2-40B4-BE49-F238E27FC236}">
                <a16:creationId xmlns:a16="http://schemas.microsoft.com/office/drawing/2014/main" id="{6A591FB9-5B6E-0732-C02F-F8403A049477}"/>
              </a:ext>
            </a:extLst>
          </p:cNvPr>
          <p:cNvSpPr/>
          <p:nvPr userDrawn="1"/>
        </p:nvSpPr>
        <p:spPr>
          <a:xfrm rot="10800000">
            <a:off x="7283116" y="-22860"/>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75FCE3A-CADE-D119-6B5E-7193A67B2780}"/>
              </a:ext>
            </a:extLst>
          </p:cNvPr>
          <p:cNvSpPr>
            <a:spLocks noGrp="1"/>
          </p:cNvSpPr>
          <p:nvPr>
            <p:ph type="pic" sz="quarter" idx="13"/>
          </p:nvPr>
        </p:nvSpPr>
        <p:spPr>
          <a:xfrm>
            <a:off x="0" y="0"/>
            <a:ext cx="4314306" cy="6858000"/>
          </a:xfrm>
        </p:spPr>
        <p:txBody>
          <a:bodyPr/>
          <a:lstStyle/>
          <a:p>
            <a:r>
              <a:rPr lang="en-US"/>
              <a:t>Click icon to add picture</a:t>
            </a:r>
          </a:p>
        </p:txBody>
      </p:sp>
      <p:sp>
        <p:nvSpPr>
          <p:cNvPr id="11" name="Title 10">
            <a:extLst>
              <a:ext uri="{FF2B5EF4-FFF2-40B4-BE49-F238E27FC236}">
                <a16:creationId xmlns:a16="http://schemas.microsoft.com/office/drawing/2014/main" id="{A6B139CF-8964-439D-DB19-E13E3A1042DD}"/>
              </a:ext>
            </a:extLst>
          </p:cNvPr>
          <p:cNvSpPr>
            <a:spLocks noGrp="1"/>
          </p:cNvSpPr>
          <p:nvPr>
            <p:ph type="title"/>
          </p:nvPr>
        </p:nvSpPr>
        <p:spPr>
          <a:xfrm>
            <a:off x="4657407" y="896754"/>
            <a:ext cx="6698721" cy="770004"/>
          </a:xfrm>
        </p:spPr>
        <p:txBody>
          <a:bodyPr/>
          <a:lstStyle/>
          <a:p>
            <a:r>
              <a:rPr lang="en-US"/>
              <a:t>Click to edit Master title style</a:t>
            </a:r>
          </a:p>
        </p:txBody>
      </p:sp>
    </p:spTree>
    <p:extLst>
      <p:ext uri="{BB962C8B-B14F-4D97-AF65-F5344CB8AC3E}">
        <p14:creationId xmlns:p14="http://schemas.microsoft.com/office/powerpoint/2010/main" val="35163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47A-C133-C2F1-4B51-F303334AB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DA2DD8-8497-BD85-57F0-A486B2CE5FF4}"/>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4" name="Footer Placeholder 3">
            <a:extLst>
              <a:ext uri="{FF2B5EF4-FFF2-40B4-BE49-F238E27FC236}">
                <a16:creationId xmlns:a16="http://schemas.microsoft.com/office/drawing/2014/main" id="{2FF9121E-2821-30E4-6147-A1C53AFD5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1159D-9FCC-EE4B-99AF-3805B2FDA116}"/>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6" name="Rectangle 5">
            <a:extLst>
              <a:ext uri="{FF2B5EF4-FFF2-40B4-BE49-F238E27FC236}">
                <a16:creationId xmlns:a16="http://schemas.microsoft.com/office/drawing/2014/main" id="{621B24E4-72AF-F52A-CBF3-668ACAB8664E}"/>
              </a:ext>
            </a:extLst>
          </p:cNvPr>
          <p:cNvSpPr/>
          <p:nvPr userDrawn="1"/>
        </p:nvSpPr>
        <p:spPr>
          <a:xfrm>
            <a:off x="0" y="-12032"/>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0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BA2C93-CA1E-B1FF-4967-2BFED4A7D778}"/>
              </a:ext>
            </a:extLst>
          </p:cNvPr>
          <p:cNvSpPr>
            <a:spLocks noGrp="1"/>
          </p:cNvSpPr>
          <p:nvPr>
            <p:ph type="dt" sz="half" idx="10"/>
          </p:nvPr>
        </p:nvSpPr>
        <p:spPr/>
        <p:txBody>
          <a:body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8F57C74F-EC81-467E-D537-E3B146FDF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355A0-A4D3-9644-97D9-6DC1BF855474}"/>
              </a:ext>
            </a:extLst>
          </p:cNvPr>
          <p:cNvSpPr>
            <a:spLocks noGrp="1"/>
          </p:cNvSpPr>
          <p:nvPr>
            <p:ph type="sldNum" sz="quarter" idx="12"/>
          </p:nvPr>
        </p:nvSpPr>
        <p:spPr/>
        <p:txBody>
          <a:bodyPr/>
          <a:lstStyle/>
          <a:p>
            <a:fld id="{C61E047A-6CF3-4B77-891F-3F25E32FEBC0}" type="slidenum">
              <a:rPr lang="en-US" smtClean="0"/>
              <a:t>‹#›</a:t>
            </a:fld>
            <a:endParaRPr lang="en-US"/>
          </a:p>
        </p:txBody>
      </p:sp>
      <p:sp>
        <p:nvSpPr>
          <p:cNvPr id="7" name="Rectangle 6">
            <a:extLst>
              <a:ext uri="{FF2B5EF4-FFF2-40B4-BE49-F238E27FC236}">
                <a16:creationId xmlns:a16="http://schemas.microsoft.com/office/drawing/2014/main" id="{31F360E7-4D57-A6AA-3DBC-D2EDC9909CE9}"/>
              </a:ext>
            </a:extLst>
          </p:cNvPr>
          <p:cNvSpPr/>
          <p:nvPr userDrawn="1"/>
        </p:nvSpPr>
        <p:spPr>
          <a:xfrm>
            <a:off x="0" y="-12032"/>
            <a:ext cx="490888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1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7DEFD-CCCC-2120-1FA4-803C485F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877050-301F-A8BF-570F-8BF996972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282FF-84F2-8EE6-6142-5FBDC1264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BD8F9-4397-4837-A104-50D84F1EFF9B}" type="datetimeFigureOut">
              <a:rPr lang="en-US" smtClean="0"/>
              <a:t>5/13/2025</a:t>
            </a:fld>
            <a:endParaRPr lang="en-US"/>
          </a:p>
        </p:txBody>
      </p:sp>
      <p:sp>
        <p:nvSpPr>
          <p:cNvPr id="5" name="Footer Placeholder 4">
            <a:extLst>
              <a:ext uri="{FF2B5EF4-FFF2-40B4-BE49-F238E27FC236}">
                <a16:creationId xmlns:a16="http://schemas.microsoft.com/office/drawing/2014/main" id="{E46982EA-7C8E-2069-6911-E0A4D377C8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6337C0-BB1A-2CEA-BADC-199F0F8995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E047A-6CF3-4B77-891F-3F25E32FEBC0}" type="slidenum">
              <a:rPr lang="en-US" smtClean="0"/>
              <a:t>‹#›</a:t>
            </a:fld>
            <a:endParaRPr lang="en-US"/>
          </a:p>
        </p:txBody>
      </p:sp>
    </p:spTree>
    <p:extLst>
      <p:ext uri="{BB962C8B-B14F-4D97-AF65-F5344CB8AC3E}">
        <p14:creationId xmlns:p14="http://schemas.microsoft.com/office/powerpoint/2010/main" val="301903944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50" r:id="rId4"/>
    <p:sldLayoutId id="2147483652" r:id="rId5"/>
    <p:sldLayoutId id="2147483653" r:id="rId6"/>
    <p:sldLayoutId id="2147483658" r:id="rId7"/>
    <p:sldLayoutId id="2147483654" r:id="rId8"/>
    <p:sldLayoutId id="2147483649" r:id="rId9"/>
    <p:sldLayoutId id="2147483659" r:id="rId10"/>
    <p:sldLayoutId id="2147483661" r:id="rId11"/>
  </p:sldLayoutIdLst>
  <p:txStyles>
    <p:titleStyle>
      <a:lvl1pPr algn="l" defTabSz="914400" rtl="0" eaLnBrk="1" latinLnBrk="0" hangingPunct="1">
        <a:lnSpc>
          <a:spcPct val="90000"/>
        </a:lnSpc>
        <a:spcBef>
          <a:spcPct val="0"/>
        </a:spcBef>
        <a:buNone/>
        <a:defRPr sz="4400" b="1" kern="1200">
          <a:solidFill>
            <a:srgbClr val="0A424C"/>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northsouth-segment1.com/" TargetMode="External"/><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mailto:info@northsouth-segment1.com" TargetMode="External"/><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FFF-C17B-1561-E833-824C500D69A2}"/>
              </a:ext>
            </a:extLst>
          </p:cNvPr>
          <p:cNvSpPr>
            <a:spLocks noGrp="1"/>
          </p:cNvSpPr>
          <p:nvPr>
            <p:ph type="title"/>
          </p:nvPr>
        </p:nvSpPr>
        <p:spPr>
          <a:xfrm>
            <a:off x="484884" y="499533"/>
            <a:ext cx="3596922" cy="5690130"/>
          </a:xfrm>
        </p:spPr>
        <p:txBody>
          <a:bodyPr/>
          <a:lstStyle/>
          <a:p>
            <a:r>
              <a:rPr lang="en-US"/>
              <a:t>Anonymous Self-ID Survey</a:t>
            </a:r>
            <a:br>
              <a:rPr lang="en-US"/>
            </a:br>
            <a:endParaRPr lang="en-US"/>
          </a:p>
        </p:txBody>
      </p:sp>
      <p:sp>
        <p:nvSpPr>
          <p:cNvPr id="7" name="Content Placeholder 2">
            <a:extLst>
              <a:ext uri="{FF2B5EF4-FFF2-40B4-BE49-F238E27FC236}">
                <a16:creationId xmlns:a16="http://schemas.microsoft.com/office/drawing/2014/main" id="{2BB9CA49-5916-4057-1106-F7898A525F92}"/>
              </a:ext>
            </a:extLst>
          </p:cNvPr>
          <p:cNvSpPr>
            <a:spLocks noGrp="1"/>
          </p:cNvSpPr>
          <p:nvPr>
            <p:ph sz="quarter" idx="4"/>
          </p:nvPr>
        </p:nvSpPr>
        <p:spPr>
          <a:xfrm>
            <a:off x="4441371" y="333828"/>
            <a:ext cx="5588001" cy="6255657"/>
          </a:xfrm>
        </p:spPr>
        <p:txBody>
          <a:bodyPr>
            <a:normAutofit lnSpcReduction="10000"/>
          </a:bodyPr>
          <a:lstStyle/>
          <a:p>
            <a:r>
              <a:rPr lang="en" sz="2800" kern="0">
                <a:latin typeface="+mn-lt"/>
                <a:ea typeface="Calibri"/>
                <a:cs typeface="Calibri"/>
                <a:sym typeface="Calibri"/>
              </a:rPr>
              <a:t>While you wait, we invite you to complete a voluntary survey to help ADOT understand who attends its public meetings and how the department can improve participation.</a:t>
            </a:r>
            <a:br>
              <a:rPr lang="en-US" sz="2800">
                <a:latin typeface="+mn-lt"/>
              </a:rPr>
            </a:br>
            <a:r>
              <a:rPr lang="en-US" sz="2800" b="1">
                <a:latin typeface="+mn-lt"/>
              </a:rPr>
              <a:t>English</a:t>
            </a:r>
            <a:r>
              <a:rPr lang="en-US" sz="2800">
                <a:latin typeface="+mn-lt"/>
              </a:rPr>
              <a:t>: </a:t>
            </a:r>
            <a:r>
              <a:rPr lang="en-US" sz="2800" b="1">
                <a:latin typeface="+mn-lt"/>
              </a:rPr>
              <a:t>https://bit.ly/ns-segment1-selfid-en</a:t>
            </a:r>
          </a:p>
          <a:p>
            <a:endParaRPr lang="en-US" sz="2800" b="1">
              <a:latin typeface="+mn-lt"/>
            </a:endParaRPr>
          </a:p>
          <a:p>
            <a:r>
              <a:rPr lang="es-ES" sz="2800" kern="0">
                <a:latin typeface="+mn-lt"/>
                <a:ea typeface="Calibri"/>
                <a:cs typeface="Calibri"/>
                <a:sym typeface="Calibri"/>
              </a:rPr>
              <a:t>Mientras espera, lo invitamos a completar una encuesta voluntaria para ayudar a ADOT a comprender quiénes asisten a sus reuniones públicas y como podrá mejorar la participación.</a:t>
            </a:r>
            <a:br>
              <a:rPr lang="es-ES" sz="2800" kern="0">
                <a:solidFill>
                  <a:srgbClr val="000000"/>
                </a:solidFill>
                <a:latin typeface="+mn-lt"/>
                <a:ea typeface="+mj-ea"/>
                <a:cs typeface="Arial"/>
                <a:sym typeface="Arial"/>
              </a:rPr>
            </a:br>
            <a:r>
              <a:rPr lang="en-US" sz="2800" b="1">
                <a:solidFill>
                  <a:srgbClr val="202124"/>
                </a:solidFill>
                <a:latin typeface="+mn-lt"/>
                <a:ea typeface="+mj-ea"/>
                <a:cs typeface="+mj-cs"/>
              </a:rPr>
              <a:t>Español</a:t>
            </a:r>
            <a:r>
              <a:rPr lang="en-US" sz="2800">
                <a:solidFill>
                  <a:prstClr val="black"/>
                </a:solidFill>
                <a:latin typeface="+mn-lt"/>
                <a:ea typeface="+mj-ea"/>
                <a:cs typeface="+mj-cs"/>
              </a:rPr>
              <a:t>: </a:t>
            </a:r>
            <a:r>
              <a:rPr lang="en-US" sz="2800" b="1">
                <a:solidFill>
                  <a:prstClr val="black"/>
                </a:solidFill>
                <a:latin typeface="+mn-lt"/>
                <a:ea typeface="+mj-ea"/>
                <a:cs typeface="+mj-cs"/>
              </a:rPr>
              <a:t>https://bit.ly/ns-segment1-selfid-sp</a:t>
            </a:r>
            <a:endParaRPr lang="en-US" b="1">
              <a:latin typeface="+mn-lt"/>
            </a:endParaRPr>
          </a:p>
        </p:txBody>
      </p:sp>
      <p:pic>
        <p:nvPicPr>
          <p:cNvPr id="3" name="Picture 2">
            <a:extLst>
              <a:ext uri="{FF2B5EF4-FFF2-40B4-BE49-F238E27FC236}">
                <a16:creationId xmlns:a16="http://schemas.microsoft.com/office/drawing/2014/main" id="{FCA374CB-03EF-5E7E-BD8D-A09D5BFE4FBD}"/>
              </a:ext>
            </a:extLst>
          </p:cNvPr>
          <p:cNvPicPr>
            <a:picLocks noChangeAspect="1"/>
          </p:cNvPicPr>
          <p:nvPr/>
        </p:nvPicPr>
        <p:blipFill>
          <a:blip r:embed="rId3"/>
          <a:stretch>
            <a:fillRect/>
          </a:stretch>
        </p:blipFill>
        <p:spPr>
          <a:xfrm>
            <a:off x="10029372" y="600696"/>
            <a:ext cx="1959428" cy="1959428"/>
          </a:xfrm>
          <a:prstGeom prst="rect">
            <a:avLst/>
          </a:prstGeom>
        </p:spPr>
      </p:pic>
      <p:pic>
        <p:nvPicPr>
          <p:cNvPr id="5" name="Picture 4">
            <a:extLst>
              <a:ext uri="{FF2B5EF4-FFF2-40B4-BE49-F238E27FC236}">
                <a16:creationId xmlns:a16="http://schemas.microsoft.com/office/drawing/2014/main" id="{24BCBC48-702D-B699-CEB4-EDD767BE64D1}"/>
              </a:ext>
            </a:extLst>
          </p:cNvPr>
          <p:cNvPicPr>
            <a:picLocks noChangeAspect="1"/>
          </p:cNvPicPr>
          <p:nvPr/>
        </p:nvPicPr>
        <p:blipFill>
          <a:blip r:embed="rId4"/>
          <a:stretch>
            <a:fillRect/>
          </a:stretch>
        </p:blipFill>
        <p:spPr>
          <a:xfrm>
            <a:off x="10029372" y="4041549"/>
            <a:ext cx="1959428" cy="1959428"/>
          </a:xfrm>
          <a:prstGeom prst="rect">
            <a:avLst/>
          </a:prstGeom>
        </p:spPr>
      </p:pic>
    </p:spTree>
    <p:extLst>
      <p:ext uri="{BB962C8B-B14F-4D97-AF65-F5344CB8AC3E}">
        <p14:creationId xmlns:p14="http://schemas.microsoft.com/office/powerpoint/2010/main" val="35874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09C0-7347-5F1D-5784-6BA1B403CCE6}"/>
              </a:ext>
            </a:extLst>
          </p:cNvPr>
          <p:cNvSpPr>
            <a:spLocks noGrp="1"/>
          </p:cNvSpPr>
          <p:nvPr>
            <p:ph type="title"/>
          </p:nvPr>
        </p:nvSpPr>
        <p:spPr>
          <a:xfrm>
            <a:off x="662731" y="499533"/>
            <a:ext cx="3278648" cy="5690130"/>
          </a:xfrm>
        </p:spPr>
        <p:txBody>
          <a:bodyPr anchor="ctr">
            <a:normAutofit/>
          </a:bodyPr>
          <a:lstStyle/>
          <a:p>
            <a:r>
              <a:rPr lang="en-US">
                <a:latin typeface="Myriad Pro"/>
              </a:rPr>
              <a:t>What We Heard</a:t>
            </a:r>
            <a:endParaRPr lang="en-US"/>
          </a:p>
        </p:txBody>
      </p:sp>
      <p:sp>
        <p:nvSpPr>
          <p:cNvPr id="6" name="Content Placeholder 5">
            <a:extLst>
              <a:ext uri="{FF2B5EF4-FFF2-40B4-BE49-F238E27FC236}">
                <a16:creationId xmlns:a16="http://schemas.microsoft.com/office/drawing/2014/main" id="{FE1D4E89-E0D8-6E2E-63FD-77C3A3F59F9E}"/>
              </a:ext>
            </a:extLst>
          </p:cNvPr>
          <p:cNvSpPr>
            <a:spLocks noGrp="1"/>
          </p:cNvSpPr>
          <p:nvPr>
            <p:ph sz="quarter" idx="4"/>
          </p:nvPr>
        </p:nvSpPr>
        <p:spPr>
          <a:xfrm>
            <a:off x="4656667" y="377952"/>
            <a:ext cx="7241043" cy="5811711"/>
          </a:xfrm>
        </p:spPr>
        <p:txBody>
          <a:bodyPr vert="horz" lIns="91440" tIns="45720" rIns="91440" bIns="45720" rtlCol="0" anchor="t">
            <a:normAutofit fontScale="92500" lnSpcReduction="10000"/>
          </a:bodyPr>
          <a:lstStyle/>
          <a:p>
            <a:pPr marL="0" indent="0">
              <a:buNone/>
            </a:pPr>
            <a:r>
              <a:rPr lang="en-US" sz="3200">
                <a:latin typeface="Myriad Pro"/>
              </a:rPr>
              <a:t>Comment themes from the North-South 2023 public meetings include:</a:t>
            </a:r>
          </a:p>
          <a:p>
            <a:pPr lvl="0"/>
            <a:r>
              <a:rPr lang="en-US" sz="3200"/>
              <a:t>Various levels of support related to the need for the corridor</a:t>
            </a:r>
          </a:p>
          <a:p>
            <a:pPr lvl="0"/>
            <a:r>
              <a:rPr lang="en-US" sz="3200"/>
              <a:t>Ensuring coordination with recent and ongoing studies in the area</a:t>
            </a:r>
          </a:p>
          <a:p>
            <a:pPr lvl="0"/>
            <a:r>
              <a:rPr lang="en-US" sz="3200"/>
              <a:t>Utility and railroad impacts </a:t>
            </a:r>
          </a:p>
          <a:p>
            <a:pPr lvl="0"/>
            <a:r>
              <a:rPr lang="en-US" sz="3200"/>
              <a:t>Current and future traffic congestion</a:t>
            </a:r>
          </a:p>
          <a:p>
            <a:pPr lvl="0"/>
            <a:r>
              <a:rPr lang="en-US" sz="3200"/>
              <a:t>Environmental impacts of a new highway </a:t>
            </a:r>
          </a:p>
          <a:p>
            <a:pPr lvl="0"/>
            <a:r>
              <a:rPr lang="en-US" sz="3200"/>
              <a:t>Impacts to existing and planned surrounding communities and individual property owners </a:t>
            </a:r>
          </a:p>
        </p:txBody>
      </p:sp>
    </p:spTree>
    <p:extLst>
      <p:ext uri="{BB962C8B-B14F-4D97-AF65-F5344CB8AC3E}">
        <p14:creationId xmlns:p14="http://schemas.microsoft.com/office/powerpoint/2010/main" val="123812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8485-F6C9-7B5E-8BB3-EB25EB35B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1CE6E-99CB-253C-DB7B-1E03D5568A94}"/>
              </a:ext>
            </a:extLst>
          </p:cNvPr>
          <p:cNvSpPr>
            <a:spLocks noGrp="1"/>
          </p:cNvSpPr>
          <p:nvPr>
            <p:ph type="title"/>
          </p:nvPr>
        </p:nvSpPr>
        <p:spPr>
          <a:xfrm>
            <a:off x="838200" y="253157"/>
            <a:ext cx="10515600" cy="1325563"/>
          </a:xfrm>
        </p:spPr>
        <p:txBody>
          <a:bodyPr/>
          <a:lstStyle/>
          <a:p>
            <a:r>
              <a:rPr lang="en-US"/>
              <a:t>Study Schedule</a:t>
            </a:r>
          </a:p>
        </p:txBody>
      </p:sp>
      <p:sp>
        <p:nvSpPr>
          <p:cNvPr id="3" name="TextBox 2">
            <a:extLst>
              <a:ext uri="{FF2B5EF4-FFF2-40B4-BE49-F238E27FC236}">
                <a16:creationId xmlns:a16="http://schemas.microsoft.com/office/drawing/2014/main" id="{0A4EB9BE-ADCE-17FF-138D-6A5E10173CE1}"/>
              </a:ext>
            </a:extLst>
          </p:cNvPr>
          <p:cNvSpPr txBox="1"/>
          <p:nvPr/>
        </p:nvSpPr>
        <p:spPr>
          <a:xfrm>
            <a:off x="9339072" y="6168135"/>
            <a:ext cx="2822383" cy="338554"/>
          </a:xfrm>
          <a:prstGeom prst="rect">
            <a:avLst/>
          </a:prstGeom>
          <a:noFill/>
        </p:spPr>
        <p:txBody>
          <a:bodyPr wrap="square" rtlCol="0">
            <a:spAutoFit/>
          </a:bodyPr>
          <a:lstStyle/>
          <a:p>
            <a:r>
              <a:rPr lang="en-US" sz="1600"/>
              <a:t>*Schedule subject to change</a:t>
            </a:r>
          </a:p>
        </p:txBody>
      </p:sp>
      <p:pic>
        <p:nvPicPr>
          <p:cNvPr id="4" name="Picture 3">
            <a:extLst>
              <a:ext uri="{FF2B5EF4-FFF2-40B4-BE49-F238E27FC236}">
                <a16:creationId xmlns:a16="http://schemas.microsoft.com/office/drawing/2014/main" id="{6BB6975B-01D5-BD47-BA96-E517E0D42B78}"/>
              </a:ext>
            </a:extLst>
          </p:cNvPr>
          <p:cNvPicPr>
            <a:picLocks noChangeAspect="1"/>
          </p:cNvPicPr>
          <p:nvPr/>
        </p:nvPicPr>
        <p:blipFill>
          <a:blip r:embed="rId3"/>
          <a:stretch>
            <a:fillRect/>
          </a:stretch>
        </p:blipFill>
        <p:spPr>
          <a:xfrm>
            <a:off x="-1" y="1410302"/>
            <a:ext cx="12198423" cy="4039522"/>
          </a:xfrm>
          <a:prstGeom prst="rect">
            <a:avLst/>
          </a:prstGeom>
        </p:spPr>
      </p:pic>
    </p:spTree>
    <p:extLst>
      <p:ext uri="{BB962C8B-B14F-4D97-AF65-F5344CB8AC3E}">
        <p14:creationId xmlns:p14="http://schemas.microsoft.com/office/powerpoint/2010/main" val="238290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86BD1-B00F-D1C9-CF4D-CB904EB48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FF654-98F5-8842-0891-A3EBB0BB2029}"/>
              </a:ext>
            </a:extLst>
          </p:cNvPr>
          <p:cNvSpPr>
            <a:spLocks noGrp="1"/>
          </p:cNvSpPr>
          <p:nvPr>
            <p:ph type="title"/>
          </p:nvPr>
        </p:nvSpPr>
        <p:spPr>
          <a:xfrm>
            <a:off x="839788" y="499533"/>
            <a:ext cx="3137055" cy="5690130"/>
          </a:xfrm>
        </p:spPr>
        <p:txBody>
          <a:bodyPr anchor="ctr">
            <a:normAutofit/>
          </a:bodyPr>
          <a:lstStyle/>
          <a:p>
            <a:r>
              <a:rPr lang="en-US">
                <a:latin typeface="Myriad Pro"/>
              </a:rPr>
              <a:t>Preliminary Purpose and Need</a:t>
            </a:r>
          </a:p>
        </p:txBody>
      </p:sp>
      <p:sp>
        <p:nvSpPr>
          <p:cNvPr id="3" name="Content Placeholder 2">
            <a:extLst>
              <a:ext uri="{FF2B5EF4-FFF2-40B4-BE49-F238E27FC236}">
                <a16:creationId xmlns:a16="http://schemas.microsoft.com/office/drawing/2014/main" id="{953102E0-3942-8FC3-3F0D-75049199EFEC}"/>
              </a:ext>
            </a:extLst>
          </p:cNvPr>
          <p:cNvSpPr>
            <a:spLocks noGrp="1"/>
          </p:cNvSpPr>
          <p:nvPr>
            <p:ph sz="quarter" idx="4"/>
          </p:nvPr>
        </p:nvSpPr>
        <p:spPr>
          <a:xfrm>
            <a:off x="4656667" y="499533"/>
            <a:ext cx="7535333" cy="6358466"/>
          </a:xfrm>
        </p:spPr>
        <p:txBody>
          <a:bodyPr vert="horz" lIns="91440" tIns="45720" rIns="91440" bIns="45720" rtlCol="0" anchor="t">
            <a:normAutofit/>
          </a:bodyPr>
          <a:lstStyle/>
          <a:p>
            <a:pPr marL="0" indent="0">
              <a:buNone/>
            </a:pPr>
            <a:endParaRPr lang="en-US">
              <a:latin typeface="Myriad Pro" panose="020B0503030403020204"/>
              <a:ea typeface="Calibri"/>
              <a:cs typeface="Cordia New"/>
            </a:endParaRPr>
          </a:p>
          <a:p>
            <a:pPr marL="457200" indent="-457200"/>
            <a:r>
              <a:rPr lang="en-US">
                <a:latin typeface="Myriad Pro" panose="020B0503030403020204"/>
                <a:ea typeface="Calibri"/>
                <a:cs typeface="Cordia New"/>
              </a:rPr>
              <a:t>The purpose and need of the North-South Corridor between US 60 and I-10 was established during the Tier 1 EIS study process.</a:t>
            </a:r>
          </a:p>
          <a:p>
            <a:pPr marL="457200" indent="-457200"/>
            <a:r>
              <a:rPr lang="en-US">
                <a:latin typeface="Myriad Pro" panose="020B0503030403020204"/>
                <a:ea typeface="Calibri"/>
                <a:cs typeface="Cordia New"/>
              </a:rPr>
              <a:t>A refined needs assessment specific to Segment 1 is available for review with the Notice of Intent (NOI) on the study website.</a:t>
            </a:r>
          </a:p>
          <a:p>
            <a:pPr marL="457200" indent="-457200"/>
            <a:r>
              <a:rPr lang="en-US">
                <a:latin typeface="Myriad Pro" panose="020B0503030403020204"/>
                <a:ea typeface="Calibri"/>
                <a:cs typeface="Cordia New"/>
              </a:rPr>
              <a:t>Comments on the preliminary Purpose and Need are welcomed during the current comment period.</a:t>
            </a:r>
          </a:p>
          <a:p>
            <a:pPr marL="457200" indent="-457200"/>
            <a:r>
              <a:rPr lang="en-US">
                <a:latin typeface="Myriad Pro" panose="020B0503030403020204"/>
                <a:ea typeface="Calibri"/>
                <a:cs typeface="Cordia New"/>
              </a:rPr>
              <a:t>The Preliminary Purpose and Need may be revised based on comments received.</a:t>
            </a:r>
            <a:endParaRPr lang="en-US">
              <a:ea typeface="Calibri"/>
              <a:cs typeface="Cordia New"/>
            </a:endParaRPr>
          </a:p>
        </p:txBody>
      </p:sp>
    </p:spTree>
    <p:extLst>
      <p:ext uri="{BB962C8B-B14F-4D97-AF65-F5344CB8AC3E}">
        <p14:creationId xmlns:p14="http://schemas.microsoft.com/office/powerpoint/2010/main" val="192742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8B7F-7EAE-50A3-BCD9-0C2B6095436D}"/>
              </a:ext>
            </a:extLst>
          </p:cNvPr>
          <p:cNvSpPr>
            <a:spLocks noGrp="1"/>
          </p:cNvSpPr>
          <p:nvPr>
            <p:ph type="title"/>
          </p:nvPr>
        </p:nvSpPr>
        <p:spPr/>
        <p:txBody>
          <a:bodyPr/>
          <a:lstStyle/>
          <a:p>
            <a:r>
              <a:rPr lang="en-US">
                <a:solidFill>
                  <a:schemeClr val="bg1"/>
                </a:solidFill>
                <a:latin typeface="Myriad Pro"/>
              </a:rPr>
              <a:t>Preliminary Purpose and Need</a:t>
            </a:r>
          </a:p>
        </p:txBody>
      </p:sp>
      <p:sp>
        <p:nvSpPr>
          <p:cNvPr id="3" name="Content Placeholder 2">
            <a:extLst>
              <a:ext uri="{FF2B5EF4-FFF2-40B4-BE49-F238E27FC236}">
                <a16:creationId xmlns:a16="http://schemas.microsoft.com/office/drawing/2014/main" id="{4068F405-B017-D0DE-08A1-EC9CA87D8F39}"/>
              </a:ext>
            </a:extLst>
          </p:cNvPr>
          <p:cNvSpPr>
            <a:spLocks noGrp="1"/>
          </p:cNvSpPr>
          <p:nvPr>
            <p:ph sz="half" idx="1"/>
          </p:nvPr>
        </p:nvSpPr>
        <p:spPr>
          <a:xfrm>
            <a:off x="838200" y="1563652"/>
            <a:ext cx="10831286" cy="4998578"/>
          </a:xfrm>
        </p:spPr>
        <p:txBody>
          <a:bodyPr vert="horz" lIns="91440" tIns="45720" rIns="91440" bIns="45720" rtlCol="0" anchor="t">
            <a:normAutofit/>
          </a:bodyPr>
          <a:lstStyle/>
          <a:p>
            <a:pPr marL="0" indent="0">
              <a:buNone/>
            </a:pPr>
            <a:r>
              <a:rPr lang="en-US">
                <a:latin typeface="+mn-lt"/>
                <a:ea typeface="Calibri"/>
                <a:cs typeface="Segoe UI"/>
              </a:rPr>
              <a:t>The purpose and need for the proposed project is to establish a new, continuous, controlled-access north-to-south transportation corridor to:</a:t>
            </a:r>
            <a:endParaRPr lang="en-US">
              <a:latin typeface="+mn-lt"/>
            </a:endParaRPr>
          </a:p>
          <a:p>
            <a:r>
              <a:rPr lang="en-US">
                <a:latin typeface="+mn-lt"/>
                <a:ea typeface="Calibri"/>
                <a:cs typeface="Arial"/>
              </a:rPr>
              <a:t>Improve access to future activity centers</a:t>
            </a:r>
          </a:p>
          <a:p>
            <a:r>
              <a:rPr lang="en-US">
                <a:latin typeface="+mn-lt"/>
                <a:ea typeface="Calibri"/>
                <a:cs typeface="Arial"/>
              </a:rPr>
              <a:t>Improve regional mobility</a:t>
            </a:r>
          </a:p>
          <a:p>
            <a:r>
              <a:rPr lang="en-US">
                <a:latin typeface="+mn-lt"/>
                <a:ea typeface="Calibri"/>
                <a:cs typeface="Arial"/>
              </a:rPr>
              <a:t>Improve north-to-south connectivity</a:t>
            </a:r>
          </a:p>
          <a:p>
            <a:r>
              <a:rPr lang="en-US">
                <a:latin typeface="+mn-lt"/>
                <a:ea typeface="Calibri"/>
                <a:cs typeface="Arial"/>
              </a:rPr>
              <a:t>Integrate the region’s transportation network</a:t>
            </a:r>
          </a:p>
          <a:p>
            <a:r>
              <a:rPr lang="en-US">
                <a:latin typeface="+mn-lt"/>
                <a:ea typeface="Calibri"/>
                <a:cs typeface="Arial"/>
              </a:rPr>
              <a:t>Address existing and future population and employment growth</a:t>
            </a:r>
            <a:endParaRPr lang="en-US">
              <a:latin typeface="+mn-lt"/>
            </a:endParaRPr>
          </a:p>
          <a:p>
            <a:pPr marL="0" indent="0">
              <a:buNone/>
            </a:pPr>
            <a:endParaRPr lang="en-US"/>
          </a:p>
        </p:txBody>
      </p:sp>
    </p:spTree>
    <p:extLst>
      <p:ext uri="{BB962C8B-B14F-4D97-AF65-F5344CB8AC3E}">
        <p14:creationId xmlns:p14="http://schemas.microsoft.com/office/powerpoint/2010/main" val="131716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00717-F852-02BC-B728-149AE9AD0A5F}"/>
              </a:ext>
            </a:extLst>
          </p:cNvPr>
          <p:cNvSpPr>
            <a:spLocks noGrp="1"/>
          </p:cNvSpPr>
          <p:nvPr>
            <p:ph type="title"/>
          </p:nvPr>
        </p:nvSpPr>
        <p:spPr/>
        <p:txBody>
          <a:bodyPr/>
          <a:lstStyle/>
          <a:p>
            <a:r>
              <a:rPr lang="en-US" sz="6000">
                <a:latin typeface="Myriad Pro"/>
              </a:rPr>
              <a:t>Preliminary Alternatives Development Process </a:t>
            </a:r>
          </a:p>
        </p:txBody>
      </p:sp>
    </p:spTree>
    <p:extLst>
      <p:ext uri="{BB962C8B-B14F-4D97-AF65-F5344CB8AC3E}">
        <p14:creationId xmlns:p14="http://schemas.microsoft.com/office/powerpoint/2010/main" val="408884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249B-0D15-4DD6-AEBD-3D27C5C18828}"/>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A94866C-FE8F-5654-4FDA-635FF5CAC049}"/>
              </a:ext>
            </a:extLst>
          </p:cNvPr>
          <p:cNvSpPr>
            <a:spLocks noGrp="1"/>
          </p:cNvSpPr>
          <p:nvPr>
            <p:ph sz="half" idx="1"/>
          </p:nvPr>
        </p:nvSpPr>
        <p:spPr>
          <a:xfrm>
            <a:off x="838200" y="1925052"/>
            <a:ext cx="4495800" cy="4818647"/>
          </a:xfrm>
        </p:spPr>
        <p:txBody>
          <a:bodyPr vert="horz" lIns="91440" tIns="45720" rIns="91440" bIns="45720" rtlCol="0" anchor="t">
            <a:normAutofit/>
          </a:bodyPr>
          <a:lstStyle/>
          <a:p>
            <a:pPr>
              <a:lnSpc>
                <a:spcPct val="107000"/>
              </a:lnSpc>
              <a:spcBef>
                <a:spcPts val="600"/>
              </a:spcBef>
            </a:pPr>
            <a:endParaRPr lang="en-US">
              <a:highlight>
                <a:srgbClr val="FFFF00"/>
              </a:highlight>
              <a:latin typeface="Myriad Pro" panose="020B0503030403020204"/>
              <a:ea typeface="Calibri" panose="020F0502020204030204" pitchFamily="34" charset="0"/>
              <a:cs typeface="Cordia New"/>
            </a:endParaRPr>
          </a:p>
          <a:p>
            <a:pPr>
              <a:lnSpc>
                <a:spcPct val="107000"/>
              </a:lnSpc>
              <a:spcBef>
                <a:spcPts val="600"/>
              </a:spcBef>
            </a:pPr>
            <a:endParaRPr lang="en-US" sz="2800">
              <a:effectLst/>
              <a:highlight>
                <a:srgbClr val="FFFF00"/>
              </a:highlight>
              <a:latin typeface="Myriad Pro" panose="020B0503030403020204"/>
              <a:ea typeface="Calibri" panose="020F0502020204030204" pitchFamily="34" charset="0"/>
              <a:cs typeface="Cordia New"/>
            </a:endParaRPr>
          </a:p>
          <a:p>
            <a:pPr>
              <a:lnSpc>
                <a:spcPct val="107000"/>
              </a:lnSpc>
              <a:spcBef>
                <a:spcPts val="600"/>
              </a:spcBef>
            </a:pPr>
            <a:endParaRPr lang="en-US" sz="2400">
              <a:effectLst/>
              <a:highlight>
                <a:srgbClr val="FFFF00"/>
              </a:highlight>
              <a:latin typeface="Myriad Pro" panose="020B0503030403020204"/>
              <a:ea typeface="Calibri" panose="020F0502020204030204" pitchFamily="34" charset="0"/>
              <a:cs typeface="Cordia New"/>
            </a:endParaRPr>
          </a:p>
        </p:txBody>
      </p:sp>
      <p:sp>
        <p:nvSpPr>
          <p:cNvPr id="8" name="Title 1">
            <a:extLst>
              <a:ext uri="{FF2B5EF4-FFF2-40B4-BE49-F238E27FC236}">
                <a16:creationId xmlns:a16="http://schemas.microsoft.com/office/drawing/2014/main" id="{89799E80-758C-B97B-08AD-9B7808C533ED}"/>
              </a:ext>
            </a:extLst>
          </p:cNvPr>
          <p:cNvSpPr>
            <a:spLocks noGrp="1"/>
          </p:cNvSpPr>
          <p:nvPr>
            <p:ph type="title"/>
          </p:nvPr>
        </p:nvSpPr>
        <p:spPr>
          <a:xfrm>
            <a:off x="838200" y="365125"/>
            <a:ext cx="8233504" cy="1325563"/>
          </a:xfrm>
        </p:spPr>
        <p:txBody>
          <a:bodyPr/>
          <a:lstStyle/>
          <a:p>
            <a:r>
              <a:rPr lang="en-US"/>
              <a:t>Constraint Evaluation Process</a:t>
            </a:r>
          </a:p>
        </p:txBody>
      </p:sp>
      <p:sp>
        <p:nvSpPr>
          <p:cNvPr id="3" name="Rectangle: Rounded Corners 2">
            <a:extLst>
              <a:ext uri="{FF2B5EF4-FFF2-40B4-BE49-F238E27FC236}">
                <a16:creationId xmlns:a16="http://schemas.microsoft.com/office/drawing/2014/main" id="{CBD06F66-2945-7E51-6013-9BB9A69E1A92}"/>
              </a:ext>
            </a:extLst>
          </p:cNvPr>
          <p:cNvSpPr/>
          <p:nvPr/>
        </p:nvSpPr>
        <p:spPr>
          <a:xfrm>
            <a:off x="113505" y="2770998"/>
            <a:ext cx="1325152" cy="1316736"/>
          </a:xfrm>
          <a:prstGeom prst="roundRect">
            <a:avLst/>
          </a:prstGeom>
          <a:ln>
            <a:solidFill>
              <a:srgbClr val="0A424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1"/>
                </a:solidFill>
              </a:rPr>
              <a:t>Map Constraints within 1,500’ corridor</a:t>
            </a:r>
          </a:p>
        </p:txBody>
      </p:sp>
      <p:sp>
        <p:nvSpPr>
          <p:cNvPr id="5" name="Rectangle: Rounded Corners 4">
            <a:extLst>
              <a:ext uri="{FF2B5EF4-FFF2-40B4-BE49-F238E27FC236}">
                <a16:creationId xmlns:a16="http://schemas.microsoft.com/office/drawing/2014/main" id="{ED96CED2-EE8E-0237-DEB7-3D15A4EFF965}"/>
              </a:ext>
            </a:extLst>
          </p:cNvPr>
          <p:cNvSpPr/>
          <p:nvPr/>
        </p:nvSpPr>
        <p:spPr>
          <a:xfrm>
            <a:off x="2073183" y="2770632"/>
            <a:ext cx="1492854" cy="1316736"/>
          </a:xfrm>
          <a:prstGeom prst="roundRect">
            <a:avLst/>
          </a:prstGeom>
          <a:ln>
            <a:solidFill>
              <a:srgbClr val="0A424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1"/>
                </a:solidFill>
              </a:rPr>
              <a:t>Identify Constraint Opportunity Areas</a:t>
            </a:r>
          </a:p>
        </p:txBody>
      </p:sp>
      <p:sp>
        <p:nvSpPr>
          <p:cNvPr id="6" name="Rectangle: Rounded Corners 5">
            <a:extLst>
              <a:ext uri="{FF2B5EF4-FFF2-40B4-BE49-F238E27FC236}">
                <a16:creationId xmlns:a16="http://schemas.microsoft.com/office/drawing/2014/main" id="{42E2A5DE-810D-229D-C206-3D6A8C62E32B}"/>
              </a:ext>
            </a:extLst>
          </p:cNvPr>
          <p:cNvSpPr/>
          <p:nvPr/>
        </p:nvSpPr>
        <p:spPr>
          <a:xfrm>
            <a:off x="4176700" y="2611609"/>
            <a:ext cx="1325153" cy="1634779"/>
          </a:xfrm>
          <a:prstGeom prst="roundRect">
            <a:avLst/>
          </a:prstGeom>
          <a:ln>
            <a:solidFill>
              <a:srgbClr val="0A424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1"/>
                </a:solidFill>
              </a:rPr>
              <a:t>Develop Preliminary Range of Build Alternatives for NOI</a:t>
            </a:r>
          </a:p>
        </p:txBody>
      </p:sp>
      <p:sp>
        <p:nvSpPr>
          <p:cNvPr id="7" name="Rectangle: Rounded Corners 6">
            <a:extLst>
              <a:ext uri="{FF2B5EF4-FFF2-40B4-BE49-F238E27FC236}">
                <a16:creationId xmlns:a16="http://schemas.microsoft.com/office/drawing/2014/main" id="{21E38CDE-9DEA-0ADC-F0B5-496C582B4148}"/>
              </a:ext>
            </a:extLst>
          </p:cNvPr>
          <p:cNvSpPr/>
          <p:nvPr/>
        </p:nvSpPr>
        <p:spPr>
          <a:xfrm>
            <a:off x="6291548" y="2727951"/>
            <a:ext cx="1138902" cy="1316736"/>
          </a:xfrm>
          <a:prstGeom prst="roundRect">
            <a:avLst/>
          </a:prstGeom>
          <a:ln>
            <a:solidFill>
              <a:srgbClr val="0A424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accent1"/>
                </a:solidFill>
              </a:rPr>
              <a:t>Publish NOI</a:t>
            </a:r>
          </a:p>
        </p:txBody>
      </p:sp>
      <p:sp>
        <p:nvSpPr>
          <p:cNvPr id="9" name="Rectangle: Rounded Corners 8">
            <a:extLst>
              <a:ext uri="{FF2B5EF4-FFF2-40B4-BE49-F238E27FC236}">
                <a16:creationId xmlns:a16="http://schemas.microsoft.com/office/drawing/2014/main" id="{3273E217-0A5A-BC30-87C4-6BF8A560A4EC}"/>
              </a:ext>
            </a:extLst>
          </p:cNvPr>
          <p:cNvSpPr/>
          <p:nvPr/>
        </p:nvSpPr>
        <p:spPr>
          <a:xfrm>
            <a:off x="8152428" y="2418586"/>
            <a:ext cx="1480321" cy="20208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95000"/>
                    <a:lumOff val="5000"/>
                  </a:schemeClr>
                </a:solidFill>
              </a:rPr>
              <a:t>Evaluate Comments to Refine Build Alternatives for EIS</a:t>
            </a:r>
          </a:p>
        </p:txBody>
      </p:sp>
      <p:sp>
        <p:nvSpPr>
          <p:cNvPr id="11" name="Rectangle: Rounded Corners 10">
            <a:extLst>
              <a:ext uri="{FF2B5EF4-FFF2-40B4-BE49-F238E27FC236}">
                <a16:creationId xmlns:a16="http://schemas.microsoft.com/office/drawing/2014/main" id="{9CAB9483-9A68-8A48-25CD-C3DF634B4274}"/>
              </a:ext>
            </a:extLst>
          </p:cNvPr>
          <p:cNvSpPr/>
          <p:nvPr/>
        </p:nvSpPr>
        <p:spPr>
          <a:xfrm>
            <a:off x="10277857" y="2482133"/>
            <a:ext cx="1800638" cy="180837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95000"/>
                    <a:lumOff val="5000"/>
                  </a:schemeClr>
                </a:solidFill>
              </a:rPr>
              <a:t>Environmental Technical Studies and EIS Impact Analysis </a:t>
            </a:r>
          </a:p>
        </p:txBody>
      </p:sp>
      <p:sp>
        <p:nvSpPr>
          <p:cNvPr id="12" name="Arrow: Right 11">
            <a:extLst>
              <a:ext uri="{FF2B5EF4-FFF2-40B4-BE49-F238E27FC236}">
                <a16:creationId xmlns:a16="http://schemas.microsoft.com/office/drawing/2014/main" id="{7F8E134D-267E-21BD-651D-DA9DCD08A9D1}"/>
              </a:ext>
            </a:extLst>
          </p:cNvPr>
          <p:cNvSpPr/>
          <p:nvPr/>
        </p:nvSpPr>
        <p:spPr>
          <a:xfrm>
            <a:off x="1523408" y="3171765"/>
            <a:ext cx="453694" cy="429111"/>
          </a:xfrm>
          <a:prstGeom prst="rightArrow">
            <a:avLst/>
          </a:prstGeom>
          <a:solidFill>
            <a:srgbClr val="0A424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20EEE82-8DB3-DB79-0149-5159DA7D1D5F}"/>
              </a:ext>
            </a:extLst>
          </p:cNvPr>
          <p:cNvSpPr/>
          <p:nvPr/>
        </p:nvSpPr>
        <p:spPr>
          <a:xfrm>
            <a:off x="3638255" y="3171765"/>
            <a:ext cx="453694" cy="429111"/>
          </a:xfrm>
          <a:prstGeom prst="rightArrow">
            <a:avLst/>
          </a:prstGeom>
          <a:solidFill>
            <a:srgbClr val="0A424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6540D1-32D2-EB89-AF49-2A8C1AAFBFEF}"/>
              </a:ext>
            </a:extLst>
          </p:cNvPr>
          <p:cNvSpPr/>
          <p:nvPr/>
        </p:nvSpPr>
        <p:spPr>
          <a:xfrm>
            <a:off x="5741772" y="3171765"/>
            <a:ext cx="453694" cy="429111"/>
          </a:xfrm>
          <a:prstGeom prst="rightArrow">
            <a:avLst/>
          </a:prstGeom>
          <a:solidFill>
            <a:srgbClr val="0A424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A85AF5A-5FBD-814A-E48F-4D69BDF778F0}"/>
              </a:ext>
            </a:extLst>
          </p:cNvPr>
          <p:cNvSpPr/>
          <p:nvPr/>
        </p:nvSpPr>
        <p:spPr>
          <a:xfrm>
            <a:off x="9717559" y="3171765"/>
            <a:ext cx="475488" cy="429111"/>
          </a:xfrm>
          <a:prstGeom prst="rightArrow">
            <a:avLst/>
          </a:prstGeom>
          <a:solidFill>
            <a:srgbClr val="FF99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96A8520-D5C0-F027-6457-A2209C664463}"/>
              </a:ext>
            </a:extLst>
          </p:cNvPr>
          <p:cNvSpPr/>
          <p:nvPr/>
        </p:nvSpPr>
        <p:spPr>
          <a:xfrm>
            <a:off x="7564925" y="3171765"/>
            <a:ext cx="453694" cy="429111"/>
          </a:xfrm>
          <a:prstGeom prst="rightArrow">
            <a:avLst/>
          </a:prstGeom>
          <a:solidFill>
            <a:srgbClr val="FF99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0B1DDBD-DA3F-9146-B45C-52550F9364DF}"/>
              </a:ext>
            </a:extLst>
          </p:cNvPr>
          <p:cNvSpPr/>
          <p:nvPr/>
        </p:nvSpPr>
        <p:spPr>
          <a:xfrm>
            <a:off x="149219" y="4439410"/>
            <a:ext cx="11929276" cy="699747"/>
          </a:xfrm>
          <a:prstGeom prst="rightArrow">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rPr>
              <a:t>Agency/Stakeholder/Tribal Involvement</a:t>
            </a:r>
          </a:p>
        </p:txBody>
      </p:sp>
      <p:sp>
        <p:nvSpPr>
          <p:cNvPr id="24" name="Callout: Down Arrow 23">
            <a:extLst>
              <a:ext uri="{FF2B5EF4-FFF2-40B4-BE49-F238E27FC236}">
                <a16:creationId xmlns:a16="http://schemas.microsoft.com/office/drawing/2014/main" id="{5BA4A258-D14D-148A-004E-8BBA38BE371F}"/>
              </a:ext>
            </a:extLst>
          </p:cNvPr>
          <p:cNvSpPr/>
          <p:nvPr/>
        </p:nvSpPr>
        <p:spPr>
          <a:xfrm>
            <a:off x="6715122" y="1849063"/>
            <a:ext cx="2152634" cy="604170"/>
          </a:xfrm>
          <a:prstGeom prst="downArrowCallout">
            <a:avLst/>
          </a:prstGeom>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We Are Here</a:t>
            </a:r>
          </a:p>
        </p:txBody>
      </p:sp>
    </p:spTree>
    <p:extLst>
      <p:ext uri="{BB962C8B-B14F-4D97-AF65-F5344CB8AC3E}">
        <p14:creationId xmlns:p14="http://schemas.microsoft.com/office/powerpoint/2010/main" val="66496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8B7F-7EAE-50A3-BCD9-0C2B6095436D}"/>
              </a:ext>
            </a:extLst>
          </p:cNvPr>
          <p:cNvSpPr>
            <a:spLocks noGrp="1"/>
          </p:cNvSpPr>
          <p:nvPr>
            <p:ph type="title"/>
          </p:nvPr>
        </p:nvSpPr>
        <p:spPr/>
        <p:txBody>
          <a:bodyPr/>
          <a:lstStyle/>
          <a:p>
            <a:r>
              <a:rPr lang="en-US">
                <a:latin typeface="Myriad Pro"/>
              </a:rPr>
              <a:t>Map Constraints within Study Corridor</a:t>
            </a:r>
            <a:endParaRPr lang="en-US"/>
          </a:p>
        </p:txBody>
      </p:sp>
      <p:sp>
        <p:nvSpPr>
          <p:cNvPr id="3" name="Content Placeholder 2">
            <a:extLst>
              <a:ext uri="{FF2B5EF4-FFF2-40B4-BE49-F238E27FC236}">
                <a16:creationId xmlns:a16="http://schemas.microsoft.com/office/drawing/2014/main" id="{4068F405-B017-D0DE-08A1-EC9CA87D8F39}"/>
              </a:ext>
            </a:extLst>
          </p:cNvPr>
          <p:cNvSpPr>
            <a:spLocks noGrp="1"/>
          </p:cNvSpPr>
          <p:nvPr>
            <p:ph sz="half" idx="1"/>
          </p:nvPr>
        </p:nvSpPr>
        <p:spPr>
          <a:xfrm>
            <a:off x="838199" y="1595134"/>
            <a:ext cx="5684425" cy="4897843"/>
          </a:xfrm>
        </p:spPr>
        <p:txBody>
          <a:bodyPr vert="horz" lIns="91440" tIns="45720" rIns="91440" bIns="45720" rtlCol="0" anchor="t">
            <a:noAutofit/>
          </a:bodyPr>
          <a:lstStyle/>
          <a:p>
            <a:r>
              <a:rPr lang="en-US" sz="1600">
                <a:effectLst/>
                <a:latin typeface="+mn-lt"/>
                <a:ea typeface="Calibri"/>
                <a:cs typeface="Calibri" panose="020F0502020204030204" pitchFamily="34" charset="0"/>
              </a:rPr>
              <a:t>Cultural </a:t>
            </a:r>
            <a:r>
              <a:rPr lang="en-US" sz="1600">
                <a:latin typeface="+mn-lt"/>
                <a:ea typeface="Calibri"/>
                <a:cs typeface="Calibri" panose="020F0502020204030204" pitchFamily="34" charset="0"/>
              </a:rPr>
              <a:t>Resources</a:t>
            </a:r>
          </a:p>
          <a:p>
            <a:r>
              <a:rPr lang="en-US" sz="1600">
                <a:latin typeface="+mn-lt"/>
                <a:ea typeface="Calibri"/>
                <a:cs typeface="Calibri" panose="020F0502020204030204" pitchFamily="34" charset="0"/>
              </a:rPr>
              <a:t>Section (4f)</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Clean Water Act/Section 404</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Hazardous Materials</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Biological Resources </a:t>
            </a:r>
            <a:endParaRPr lang="en-US" sz="1600">
              <a:latin typeface="+mn-lt"/>
              <a:cs typeface="Calibri" panose="020F0502020204030204" pitchFamily="34" charset="0"/>
            </a:endParaRPr>
          </a:p>
          <a:p>
            <a:r>
              <a:rPr lang="en-US" sz="1600">
                <a:effectLst/>
                <a:latin typeface="+mn-lt"/>
                <a:ea typeface="Calibri"/>
                <a:cs typeface="Calibri" panose="020F0502020204030204" pitchFamily="34" charset="0"/>
              </a:rPr>
              <a:t>Wildlife </a:t>
            </a:r>
            <a:r>
              <a:rPr lang="en-US" sz="1600">
                <a:latin typeface="+mn-lt"/>
                <a:ea typeface="Calibri"/>
                <a:cs typeface="Calibri" panose="020F0502020204030204" pitchFamily="34" charset="0"/>
              </a:rPr>
              <a:t>Habitat and Connectivity</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Prime and Unique Farmland</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Social and Economic Considerations</a:t>
            </a:r>
            <a:endParaRPr lang="en-US" sz="1600">
              <a:latin typeface="+mn-lt"/>
              <a:cs typeface="Calibri" panose="020F0502020204030204" pitchFamily="34" charset="0"/>
            </a:endParaRPr>
          </a:p>
          <a:p>
            <a:r>
              <a:rPr lang="en-US" sz="1600">
                <a:effectLst/>
                <a:latin typeface="+mn-lt"/>
                <a:ea typeface="Calibri"/>
                <a:cs typeface="Calibri" panose="020F0502020204030204" pitchFamily="34" charset="0"/>
              </a:rPr>
              <a:t>Noise</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Drainage and Floodplains</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Major Utilities</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Terrain</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Existing Infrastructure and Feature Crossings (CAP Canal, Magma Arizona Railroad)</a:t>
            </a:r>
            <a:endParaRPr lang="en-US" sz="1600">
              <a:latin typeface="+mn-lt"/>
              <a:cs typeface="Calibri" panose="020F0502020204030204" pitchFamily="34" charset="0"/>
            </a:endParaRPr>
          </a:p>
          <a:p>
            <a:r>
              <a:rPr lang="en-US" sz="1600">
                <a:latin typeface="+mn-lt"/>
                <a:ea typeface="Calibri"/>
                <a:cs typeface="Calibri" panose="020F0502020204030204" pitchFamily="34" charset="0"/>
              </a:rPr>
              <a:t>Agency, Tribal, Stakeholder, and Public Input</a:t>
            </a:r>
            <a:endParaRPr lang="en-US" sz="1600">
              <a:latin typeface="+mn-lt"/>
              <a:cs typeface="Calibri" panose="020F0502020204030204" pitchFamily="34" charset="0"/>
            </a:endParaRPr>
          </a:p>
        </p:txBody>
      </p:sp>
      <p:pic>
        <p:nvPicPr>
          <p:cNvPr id="9" name="Picture 8" descr="A diagram of a road&#10;&#10;AI-generated content may be incorrect.">
            <a:extLst>
              <a:ext uri="{FF2B5EF4-FFF2-40B4-BE49-F238E27FC236}">
                <a16:creationId xmlns:a16="http://schemas.microsoft.com/office/drawing/2014/main" id="{4B9DF076-1136-F501-64C9-2E208B82F933}"/>
              </a:ext>
            </a:extLst>
          </p:cNvPr>
          <p:cNvPicPr>
            <a:picLocks noChangeAspect="1"/>
          </p:cNvPicPr>
          <p:nvPr/>
        </p:nvPicPr>
        <p:blipFill>
          <a:blip r:embed="rId3"/>
          <a:srcRect l="2601" t="8393" r="2601" b="8196"/>
          <a:stretch/>
        </p:blipFill>
        <p:spPr>
          <a:xfrm>
            <a:off x="6522624" y="1690688"/>
            <a:ext cx="4702163" cy="4089400"/>
          </a:xfrm>
          <a:prstGeom prst="rect">
            <a:avLst/>
          </a:prstGeom>
        </p:spPr>
      </p:pic>
    </p:spTree>
    <p:extLst>
      <p:ext uri="{BB962C8B-B14F-4D97-AF65-F5344CB8AC3E}">
        <p14:creationId xmlns:p14="http://schemas.microsoft.com/office/powerpoint/2010/main" val="56350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89FC-F789-A6EA-2DB7-06BA72E7873B}"/>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A04A25E-7BF3-AD17-EDEB-6DF5DC359EF4}"/>
              </a:ext>
            </a:extLst>
          </p:cNvPr>
          <p:cNvSpPr>
            <a:spLocks noGrp="1"/>
          </p:cNvSpPr>
          <p:nvPr>
            <p:ph sz="half" idx="1"/>
          </p:nvPr>
        </p:nvSpPr>
        <p:spPr>
          <a:xfrm>
            <a:off x="838200" y="2321170"/>
            <a:ext cx="6625492" cy="4481144"/>
          </a:xfrm>
        </p:spPr>
        <p:txBody>
          <a:bodyPr vert="horz" lIns="91440" tIns="45720" rIns="91440" bIns="45720" rtlCol="0" anchor="t">
            <a:normAutofit/>
          </a:bodyPr>
          <a:lstStyle/>
          <a:p>
            <a:pPr marL="342900" indent="-342900"/>
            <a:r>
              <a:rPr lang="en-US" sz="2400">
                <a:latin typeface="+mn-lt"/>
                <a:cs typeface="Arial"/>
              </a:rPr>
              <a:t>Identified constraint and opportunity areas based on preliminary and technical considerations</a:t>
            </a:r>
          </a:p>
          <a:p>
            <a:pPr marL="342900" indent="-342900"/>
            <a:r>
              <a:rPr lang="en-US" sz="2400">
                <a:latin typeface="+mn-lt"/>
                <a:cs typeface="Arial"/>
              </a:rPr>
              <a:t>Constraint areas represent various environmental resources and technical/engineering considerations</a:t>
            </a:r>
          </a:p>
          <a:p>
            <a:pPr marL="342900" indent="-342900"/>
            <a:r>
              <a:rPr lang="en-US" sz="2400" kern="1200">
                <a:latin typeface="+mn-lt"/>
                <a:cs typeface="Arial"/>
              </a:rPr>
              <a:t>Used to develop preliminary </a:t>
            </a:r>
            <a:r>
              <a:rPr lang="en-US" sz="2400">
                <a:latin typeface="+mn-lt"/>
                <a:cs typeface="Arial"/>
              </a:rPr>
              <a:t>alignment alternatives to avoid or minimize potential impacts</a:t>
            </a:r>
          </a:p>
          <a:p>
            <a:pPr marL="342900" indent="-342900"/>
            <a:endParaRPr lang="en-US" sz="2400">
              <a:solidFill>
                <a:srgbClr val="FF0000"/>
              </a:solidFill>
              <a:latin typeface="+mn-lt"/>
              <a:cs typeface="Arial"/>
            </a:endParaRPr>
          </a:p>
        </p:txBody>
      </p:sp>
      <p:sp>
        <p:nvSpPr>
          <p:cNvPr id="8" name="Title 1">
            <a:extLst>
              <a:ext uri="{FF2B5EF4-FFF2-40B4-BE49-F238E27FC236}">
                <a16:creationId xmlns:a16="http://schemas.microsoft.com/office/drawing/2014/main" id="{413A77E1-74BC-C65E-251D-B632F58FB344}"/>
              </a:ext>
            </a:extLst>
          </p:cNvPr>
          <p:cNvSpPr>
            <a:spLocks noGrp="1"/>
          </p:cNvSpPr>
          <p:nvPr>
            <p:ph type="title"/>
          </p:nvPr>
        </p:nvSpPr>
        <p:spPr>
          <a:xfrm>
            <a:off x="838200" y="207265"/>
            <a:ext cx="6416040" cy="2340864"/>
          </a:xfrm>
        </p:spPr>
        <p:txBody>
          <a:bodyPr>
            <a:normAutofit/>
          </a:bodyPr>
          <a:lstStyle/>
          <a:p>
            <a:r>
              <a:rPr lang="en-US">
                <a:latin typeface="Myriad Pro"/>
              </a:rPr>
              <a:t>Constraint Mapping Results</a:t>
            </a:r>
          </a:p>
        </p:txBody>
      </p:sp>
      <p:pic>
        <p:nvPicPr>
          <p:cNvPr id="2" name="Picture 1">
            <a:extLst>
              <a:ext uri="{FF2B5EF4-FFF2-40B4-BE49-F238E27FC236}">
                <a16:creationId xmlns:a16="http://schemas.microsoft.com/office/drawing/2014/main" id="{9A165417-C7ED-57CB-A669-AC126448C93B}"/>
              </a:ext>
            </a:extLst>
          </p:cNvPr>
          <p:cNvPicPr>
            <a:picLocks noChangeAspect="1"/>
          </p:cNvPicPr>
          <p:nvPr/>
        </p:nvPicPr>
        <p:blipFill>
          <a:blip r:embed="rId3"/>
          <a:stretch>
            <a:fillRect/>
          </a:stretch>
        </p:blipFill>
        <p:spPr>
          <a:xfrm>
            <a:off x="7463692" y="0"/>
            <a:ext cx="3066352" cy="6858000"/>
          </a:xfrm>
          <a:prstGeom prst="rect">
            <a:avLst/>
          </a:prstGeom>
        </p:spPr>
      </p:pic>
      <p:sp>
        <p:nvSpPr>
          <p:cNvPr id="6" name="TextBox 5">
            <a:extLst>
              <a:ext uri="{FF2B5EF4-FFF2-40B4-BE49-F238E27FC236}">
                <a16:creationId xmlns:a16="http://schemas.microsoft.com/office/drawing/2014/main" id="{25402B8A-9A64-BDF0-9D38-E86E61FBE740}"/>
              </a:ext>
            </a:extLst>
          </p:cNvPr>
          <p:cNvSpPr txBox="1"/>
          <p:nvPr/>
        </p:nvSpPr>
        <p:spPr>
          <a:xfrm>
            <a:off x="10522822" y="81498"/>
            <a:ext cx="166195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mn-lt"/>
                <a:cs typeface="+mn-lt"/>
              </a:rPr>
              <a:t>Legend</a:t>
            </a:r>
            <a:endParaRPr lang="en-US">
              <a:latin typeface="Arial"/>
              <a:cs typeface="Arial"/>
            </a:endParaRPr>
          </a:p>
          <a:p>
            <a:r>
              <a:rPr lang="en-US" sz="1600">
                <a:latin typeface="Arial"/>
                <a:ea typeface="+mn-lt"/>
                <a:cs typeface="+mn-lt"/>
              </a:rPr>
              <a:t>      Constraint present based on preliminary data and information.</a:t>
            </a:r>
            <a:endParaRPr lang="en-US"/>
          </a:p>
        </p:txBody>
      </p:sp>
      <p:sp>
        <p:nvSpPr>
          <p:cNvPr id="7" name="Rectangle 6">
            <a:extLst>
              <a:ext uri="{FF2B5EF4-FFF2-40B4-BE49-F238E27FC236}">
                <a16:creationId xmlns:a16="http://schemas.microsoft.com/office/drawing/2014/main" id="{FFEE8F44-9390-F3DA-104C-101DCCBC3E4E}"/>
              </a:ext>
            </a:extLst>
          </p:cNvPr>
          <p:cNvSpPr/>
          <p:nvPr/>
        </p:nvSpPr>
        <p:spPr>
          <a:xfrm>
            <a:off x="10606487" y="438841"/>
            <a:ext cx="266017" cy="187277"/>
          </a:xfrm>
          <a:prstGeom prst="rect">
            <a:avLst/>
          </a:prstGeom>
          <a:solidFill>
            <a:srgbClr val="FF99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61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a river&#10;&#10;AI-generated content may be incorrect.">
            <a:extLst>
              <a:ext uri="{FF2B5EF4-FFF2-40B4-BE49-F238E27FC236}">
                <a16:creationId xmlns:a16="http://schemas.microsoft.com/office/drawing/2014/main" id="{BDCF91D2-A8EA-A5DD-7EC7-8089A4BC2B2C}"/>
              </a:ext>
            </a:extLst>
          </p:cNvPr>
          <p:cNvPicPr>
            <a:picLocks noGrp="1" noChangeAspect="1"/>
          </p:cNvPicPr>
          <p:nvPr>
            <p:ph sz="half" idx="1"/>
          </p:nvPr>
        </p:nvPicPr>
        <p:blipFill>
          <a:blip r:embed="rId3"/>
          <a:stretch>
            <a:fillRect/>
          </a:stretch>
        </p:blipFill>
        <p:spPr>
          <a:xfrm>
            <a:off x="4803677" y="1256755"/>
            <a:ext cx="2450165" cy="5496204"/>
          </a:xfrm>
        </p:spPr>
      </p:pic>
      <p:pic>
        <p:nvPicPr>
          <p:cNvPr id="8" name="Content Placeholder 7" descr="A map of a highway&#10;&#10;AI-generated content may be incorrect.">
            <a:extLst>
              <a:ext uri="{FF2B5EF4-FFF2-40B4-BE49-F238E27FC236}">
                <a16:creationId xmlns:a16="http://schemas.microsoft.com/office/drawing/2014/main" id="{78602BA7-9089-1D22-9291-B580538487FB}"/>
              </a:ext>
            </a:extLst>
          </p:cNvPr>
          <p:cNvPicPr>
            <a:picLocks noGrp="1" noChangeAspect="1"/>
          </p:cNvPicPr>
          <p:nvPr>
            <p:ph sz="half" idx="2"/>
          </p:nvPr>
        </p:nvPicPr>
        <p:blipFill>
          <a:blip r:embed="rId4"/>
          <a:stretch>
            <a:fillRect/>
          </a:stretch>
        </p:blipFill>
        <p:spPr>
          <a:xfrm>
            <a:off x="8005964" y="1256755"/>
            <a:ext cx="2450166" cy="5496205"/>
          </a:xfrm>
        </p:spPr>
      </p:pic>
      <p:sp>
        <p:nvSpPr>
          <p:cNvPr id="7" name="Title 1">
            <a:extLst>
              <a:ext uri="{FF2B5EF4-FFF2-40B4-BE49-F238E27FC236}">
                <a16:creationId xmlns:a16="http://schemas.microsoft.com/office/drawing/2014/main" id="{337F8A82-C6C7-1BFF-DAB6-7A119C6BA2DB}"/>
              </a:ext>
            </a:extLst>
          </p:cNvPr>
          <p:cNvSpPr txBox="1">
            <a:spLocks/>
          </p:cNvSpPr>
          <p:nvPr/>
        </p:nvSpPr>
        <p:spPr>
          <a:xfrm>
            <a:off x="838200" y="207265"/>
            <a:ext cx="9909738" cy="1305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A424C"/>
                </a:solidFill>
                <a:latin typeface="Myriad Pro" panose="020B0503030403020204" pitchFamily="34" charset="0"/>
                <a:ea typeface="+mj-ea"/>
                <a:cs typeface="+mj-cs"/>
              </a:defRPr>
            </a:lvl1pPr>
          </a:lstStyle>
          <a:p>
            <a:r>
              <a:rPr lang="en-US">
                <a:latin typeface="Myriad Pro"/>
              </a:rPr>
              <a:t>Constraint Mapping Results</a:t>
            </a:r>
          </a:p>
        </p:txBody>
      </p:sp>
      <p:pic>
        <p:nvPicPr>
          <p:cNvPr id="9" name="Picture 8" descr="A map of a road&#10;&#10;AI-generated content may be incorrect.">
            <a:extLst>
              <a:ext uri="{FF2B5EF4-FFF2-40B4-BE49-F238E27FC236}">
                <a16:creationId xmlns:a16="http://schemas.microsoft.com/office/drawing/2014/main" id="{9649D0DE-120B-4C0F-A237-1AE095135513}"/>
              </a:ext>
            </a:extLst>
          </p:cNvPr>
          <p:cNvPicPr>
            <a:picLocks noChangeAspect="1"/>
          </p:cNvPicPr>
          <p:nvPr/>
        </p:nvPicPr>
        <p:blipFill>
          <a:blip r:embed="rId5"/>
          <a:stretch>
            <a:fillRect/>
          </a:stretch>
        </p:blipFill>
        <p:spPr>
          <a:xfrm>
            <a:off x="1590322" y="1256755"/>
            <a:ext cx="2461233" cy="5496204"/>
          </a:xfrm>
          <a:prstGeom prst="rect">
            <a:avLst/>
          </a:prstGeom>
        </p:spPr>
      </p:pic>
    </p:spTree>
    <p:extLst>
      <p:ext uri="{BB962C8B-B14F-4D97-AF65-F5344CB8AC3E}">
        <p14:creationId xmlns:p14="http://schemas.microsoft.com/office/powerpoint/2010/main" val="362486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97AD-F078-F57B-E1B2-42562EB042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43EAE2-0304-C7C1-7311-DAD29D5ED20E}"/>
              </a:ext>
            </a:extLst>
          </p:cNvPr>
          <p:cNvSpPr>
            <a:spLocks noGrp="1"/>
          </p:cNvSpPr>
          <p:nvPr>
            <p:ph type="title"/>
          </p:nvPr>
        </p:nvSpPr>
        <p:spPr/>
        <p:txBody>
          <a:bodyPr/>
          <a:lstStyle/>
          <a:p>
            <a:r>
              <a:rPr lang="en-US" sz="6000">
                <a:latin typeface="Myriad Pro"/>
              </a:rPr>
              <a:t>Preliminary Range of Alternatives </a:t>
            </a:r>
          </a:p>
        </p:txBody>
      </p:sp>
    </p:spTree>
    <p:extLst>
      <p:ext uri="{BB962C8B-B14F-4D97-AF65-F5344CB8AC3E}">
        <p14:creationId xmlns:p14="http://schemas.microsoft.com/office/powerpoint/2010/main" val="164019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E77ECB-6EFD-5317-F2B7-65F1642FF4ED}"/>
              </a:ext>
            </a:extLst>
          </p:cNvPr>
          <p:cNvSpPr>
            <a:spLocks noGrp="1"/>
          </p:cNvSpPr>
          <p:nvPr>
            <p:ph type="title"/>
          </p:nvPr>
        </p:nvSpPr>
        <p:spPr>
          <a:xfrm>
            <a:off x="580238" y="949029"/>
            <a:ext cx="11497139" cy="2373765"/>
          </a:xfrm>
        </p:spPr>
        <p:txBody>
          <a:bodyPr/>
          <a:lstStyle/>
          <a:p>
            <a:r>
              <a:rPr lang="en-US" sz="3600">
                <a:latin typeface="Myriad Pro"/>
              </a:rPr>
              <a:t>North-South Segment 1 </a:t>
            </a:r>
            <a:br>
              <a:rPr lang="en-US" sz="3600">
                <a:latin typeface="Myriad Pro"/>
              </a:rPr>
            </a:br>
            <a:r>
              <a:rPr lang="en-US" sz="3600" b="0">
                <a:solidFill>
                  <a:srgbClr val="FF9933"/>
                </a:solidFill>
                <a:latin typeface="Myriad Pro"/>
              </a:rPr>
              <a:t>Tier 2 Environmental Impact Statement (EIS) and Design Concept Report (DCR)</a:t>
            </a:r>
            <a:br>
              <a:rPr lang="en-US" sz="3600" b="0">
                <a:latin typeface="Myriad Pro"/>
              </a:rPr>
            </a:br>
            <a:r>
              <a:rPr lang="en-US" sz="3600">
                <a:latin typeface="Myriad Pro"/>
              </a:rPr>
              <a:t>US 60 to Arizona Farms Road </a:t>
            </a:r>
            <a:br>
              <a:rPr lang="en-US" sz="3600">
                <a:latin typeface="Myriad Pro"/>
              </a:rPr>
            </a:br>
            <a:r>
              <a:rPr lang="en-US" sz="3600">
                <a:latin typeface="Myriad Pro"/>
              </a:rPr>
              <a:t>(State Route 505)</a:t>
            </a:r>
            <a:endParaRPr lang="en-US" sz="3600"/>
          </a:p>
        </p:txBody>
      </p:sp>
      <p:sp>
        <p:nvSpPr>
          <p:cNvPr id="8" name="Text Placeholder 7">
            <a:extLst>
              <a:ext uri="{FF2B5EF4-FFF2-40B4-BE49-F238E27FC236}">
                <a16:creationId xmlns:a16="http://schemas.microsoft.com/office/drawing/2014/main" id="{497DCDF9-C0AB-E75B-0D68-7E1B55060985}"/>
              </a:ext>
            </a:extLst>
          </p:cNvPr>
          <p:cNvSpPr>
            <a:spLocks noGrp="1"/>
          </p:cNvSpPr>
          <p:nvPr>
            <p:ph type="body" idx="1"/>
          </p:nvPr>
        </p:nvSpPr>
        <p:spPr>
          <a:xfrm>
            <a:off x="751826" y="4049702"/>
            <a:ext cx="10675646" cy="2049279"/>
          </a:xfrm>
        </p:spPr>
        <p:txBody>
          <a:bodyPr vert="horz" lIns="91440" tIns="45720" rIns="91440" bIns="45720" rtlCol="0" anchor="t">
            <a:normAutofit/>
          </a:bodyPr>
          <a:lstStyle/>
          <a:p>
            <a:r>
              <a:rPr lang="en-US" sz="3600">
                <a:latin typeface="Myriad Pro"/>
              </a:rPr>
              <a:t>Public Information Meetings | May 15, 20 &amp; 22, 2025</a:t>
            </a:r>
          </a:p>
        </p:txBody>
      </p:sp>
      <p:pic>
        <p:nvPicPr>
          <p:cNvPr id="2" name="Google Shape;145;p27">
            <a:extLst>
              <a:ext uri="{FF2B5EF4-FFF2-40B4-BE49-F238E27FC236}">
                <a16:creationId xmlns:a16="http://schemas.microsoft.com/office/drawing/2014/main" id="{2BA582E2-E67E-E06F-6C5E-B587342DCED9}"/>
              </a:ext>
            </a:extLst>
          </p:cNvPr>
          <p:cNvPicPr preferRelativeResize="0"/>
          <p:nvPr/>
        </p:nvPicPr>
        <p:blipFill>
          <a:blip r:embed="rId3">
            <a:alphaModFix/>
          </a:blip>
          <a:stretch>
            <a:fillRect/>
          </a:stretch>
        </p:blipFill>
        <p:spPr>
          <a:xfrm>
            <a:off x="10364464" y="6098981"/>
            <a:ext cx="1525023" cy="607600"/>
          </a:xfrm>
          <a:prstGeom prst="rect">
            <a:avLst/>
          </a:prstGeom>
          <a:noFill/>
          <a:ln>
            <a:noFill/>
          </a:ln>
        </p:spPr>
      </p:pic>
    </p:spTree>
    <p:extLst>
      <p:ext uri="{BB962C8B-B14F-4D97-AF65-F5344CB8AC3E}">
        <p14:creationId xmlns:p14="http://schemas.microsoft.com/office/powerpoint/2010/main" val="351647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023C-034B-6AA5-A968-217BADC44D89}"/>
              </a:ext>
            </a:extLst>
          </p:cNvPr>
          <p:cNvSpPr>
            <a:spLocks noGrp="1"/>
          </p:cNvSpPr>
          <p:nvPr>
            <p:ph type="title"/>
          </p:nvPr>
        </p:nvSpPr>
        <p:spPr/>
        <p:txBody>
          <a:bodyPr>
            <a:normAutofit/>
          </a:bodyPr>
          <a:lstStyle/>
          <a:p>
            <a:r>
              <a:rPr lang="en-US" sz="4000">
                <a:latin typeface="Myriad Pro"/>
              </a:rPr>
              <a:t>Preliminary Range of Alternatives </a:t>
            </a:r>
          </a:p>
        </p:txBody>
      </p:sp>
      <p:sp>
        <p:nvSpPr>
          <p:cNvPr id="3" name="Content Placeholder 2">
            <a:extLst>
              <a:ext uri="{FF2B5EF4-FFF2-40B4-BE49-F238E27FC236}">
                <a16:creationId xmlns:a16="http://schemas.microsoft.com/office/drawing/2014/main" id="{EC180384-99A5-3ED4-CD36-22594FD050B6}"/>
              </a:ext>
            </a:extLst>
          </p:cNvPr>
          <p:cNvSpPr>
            <a:spLocks noGrp="1"/>
          </p:cNvSpPr>
          <p:nvPr>
            <p:ph sz="half" idx="1"/>
          </p:nvPr>
        </p:nvSpPr>
        <p:spPr>
          <a:xfrm>
            <a:off x="838200" y="1739361"/>
            <a:ext cx="9734607" cy="4437602"/>
          </a:xfrm>
        </p:spPr>
        <p:txBody>
          <a:bodyPr vert="horz" lIns="91440" tIns="45720" rIns="91440" bIns="45720" rtlCol="0" anchor="t">
            <a:normAutofit/>
          </a:bodyPr>
          <a:lstStyle/>
          <a:p>
            <a:r>
              <a:rPr lang="en-US">
                <a:solidFill>
                  <a:schemeClr val="tx1">
                    <a:lumMod val="95000"/>
                    <a:lumOff val="5000"/>
                  </a:schemeClr>
                </a:solidFill>
                <a:latin typeface="+mn-lt"/>
              </a:rPr>
              <a:t>Preliminary build alternatives identified by a line in the center of </a:t>
            </a:r>
            <a:r>
              <a:rPr lang="en-US">
                <a:latin typeface="+mn-lt"/>
              </a:rPr>
              <a:t>the 400-foot highway alignment</a:t>
            </a:r>
            <a:endParaRPr lang="en-US">
              <a:solidFill>
                <a:schemeClr val="tx1">
                  <a:lumMod val="95000"/>
                  <a:lumOff val="5000"/>
                </a:schemeClr>
              </a:solidFill>
              <a:latin typeface="+mn-lt"/>
            </a:endParaRPr>
          </a:p>
          <a:p>
            <a:r>
              <a:rPr lang="en-US">
                <a:solidFill>
                  <a:schemeClr val="tx1">
                    <a:lumMod val="95000"/>
                    <a:lumOff val="5000"/>
                  </a:schemeClr>
                </a:solidFill>
                <a:latin typeface="+mn-lt"/>
                <a:cs typeface="Arial"/>
              </a:rPr>
              <a:t>Preliminary alignments were developed to provide a range of alignment alternatives through constrained areas</a:t>
            </a:r>
          </a:p>
          <a:p>
            <a:r>
              <a:rPr lang="en-US">
                <a:solidFill>
                  <a:schemeClr val="tx1">
                    <a:lumMod val="95000"/>
                    <a:lumOff val="5000"/>
                  </a:schemeClr>
                </a:solidFill>
                <a:latin typeface="+mn-lt"/>
              </a:rPr>
              <a:t>Includes the Preliminary No Build Alternative, which consists of future conditions in 2050 without implementation of a new north-south freeway corridor</a:t>
            </a:r>
          </a:p>
        </p:txBody>
      </p:sp>
    </p:spTree>
    <p:extLst>
      <p:ext uri="{BB962C8B-B14F-4D97-AF65-F5344CB8AC3E}">
        <p14:creationId xmlns:p14="http://schemas.microsoft.com/office/powerpoint/2010/main" val="406366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D722-AD31-1E0A-3193-880E99954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97BD2-CC7C-2894-4A72-08B9BC0FC518}"/>
              </a:ext>
            </a:extLst>
          </p:cNvPr>
          <p:cNvSpPr>
            <a:spLocks noGrp="1"/>
          </p:cNvSpPr>
          <p:nvPr>
            <p:ph type="title"/>
          </p:nvPr>
        </p:nvSpPr>
        <p:spPr>
          <a:xfrm>
            <a:off x="838200" y="365125"/>
            <a:ext cx="5507664" cy="1756883"/>
          </a:xfrm>
        </p:spPr>
        <p:txBody>
          <a:bodyPr>
            <a:normAutofit fontScale="90000"/>
          </a:bodyPr>
          <a:lstStyle/>
          <a:p>
            <a:r>
              <a:rPr lang="en-US">
                <a:latin typeface="Myriad Pro"/>
              </a:rPr>
              <a:t>Preliminary Alignments:</a:t>
            </a:r>
            <a:br>
              <a:rPr lang="en-US">
                <a:latin typeface="Myriad Pro"/>
              </a:rPr>
            </a:br>
            <a:r>
              <a:rPr lang="en-US">
                <a:latin typeface="Myriad Pro"/>
              </a:rPr>
              <a:t>US 60 to Roberts Road </a:t>
            </a:r>
          </a:p>
        </p:txBody>
      </p:sp>
      <p:sp>
        <p:nvSpPr>
          <p:cNvPr id="3" name="Content Placeholder 2">
            <a:extLst>
              <a:ext uri="{FF2B5EF4-FFF2-40B4-BE49-F238E27FC236}">
                <a16:creationId xmlns:a16="http://schemas.microsoft.com/office/drawing/2014/main" id="{7F70B74B-0687-AAD9-939D-94DE2C0AB0DF}"/>
              </a:ext>
            </a:extLst>
          </p:cNvPr>
          <p:cNvSpPr>
            <a:spLocks noGrp="1"/>
          </p:cNvSpPr>
          <p:nvPr>
            <p:ph sz="half" idx="1"/>
          </p:nvPr>
        </p:nvSpPr>
        <p:spPr>
          <a:xfrm>
            <a:off x="838200" y="2170682"/>
            <a:ext cx="5507664" cy="4006281"/>
          </a:xfrm>
        </p:spPr>
        <p:txBody>
          <a:bodyPr vert="horz" lIns="91440" tIns="45720" rIns="91440" bIns="45720" rtlCol="0" anchor="t">
            <a:normAutofit/>
          </a:bodyPr>
          <a:lstStyle/>
          <a:p>
            <a:endParaRPr lang="en-US">
              <a:latin typeface="Arial"/>
              <a:cs typeface="Arial"/>
            </a:endParaRPr>
          </a:p>
          <a:p>
            <a:endParaRPr lang="en-US">
              <a:latin typeface="Arial"/>
              <a:cs typeface="Arial"/>
            </a:endParaRPr>
          </a:p>
        </p:txBody>
      </p:sp>
      <p:pic>
        <p:nvPicPr>
          <p:cNvPr id="4" name="Picture 3" descr="A map of a highway&#10;&#10;AI-generated content may be incorrect.">
            <a:extLst>
              <a:ext uri="{FF2B5EF4-FFF2-40B4-BE49-F238E27FC236}">
                <a16:creationId xmlns:a16="http://schemas.microsoft.com/office/drawing/2014/main" id="{1FEA818C-9F7B-5C56-A002-D9D10444813E}"/>
              </a:ext>
            </a:extLst>
          </p:cNvPr>
          <p:cNvPicPr>
            <a:picLocks noChangeAspect="1"/>
          </p:cNvPicPr>
          <p:nvPr/>
        </p:nvPicPr>
        <p:blipFill>
          <a:blip r:embed="rId3"/>
          <a:stretch>
            <a:fillRect/>
          </a:stretch>
        </p:blipFill>
        <p:spPr>
          <a:xfrm>
            <a:off x="6094562" y="0"/>
            <a:ext cx="4114800" cy="6858000"/>
          </a:xfrm>
          <a:prstGeom prst="rect">
            <a:avLst/>
          </a:prstGeom>
        </p:spPr>
      </p:pic>
      <p:sp>
        <p:nvSpPr>
          <p:cNvPr id="6" name="Content Placeholder 2">
            <a:extLst>
              <a:ext uri="{FF2B5EF4-FFF2-40B4-BE49-F238E27FC236}">
                <a16:creationId xmlns:a16="http://schemas.microsoft.com/office/drawing/2014/main" id="{5018A6F9-F79F-1753-B92A-4597971DDCF6}"/>
              </a:ext>
            </a:extLst>
          </p:cNvPr>
          <p:cNvSpPr>
            <a:spLocks noGrp="1"/>
          </p:cNvSpPr>
          <p:nvPr/>
        </p:nvSpPr>
        <p:spPr>
          <a:xfrm>
            <a:off x="838200" y="2314455"/>
            <a:ext cx="5033211" cy="386250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yriad Pro"/>
              </a:rPr>
              <a:t>Preliminary alignment generally within center/eastern zones of the corridor (green)</a:t>
            </a:r>
          </a:p>
          <a:p>
            <a:r>
              <a:rPr lang="en-US">
                <a:effectLst/>
                <a:latin typeface="+mn-lt"/>
              </a:rPr>
              <a:t>Two alignment alternatives in two areas:</a:t>
            </a:r>
            <a:r>
              <a:rPr lang="en-US" sz="2400">
                <a:effectLst/>
                <a:latin typeface="+mn-lt"/>
              </a:rPr>
              <a:t> </a:t>
            </a:r>
            <a:endParaRPr lang="en-US" sz="3600">
              <a:latin typeface="+mn-lt"/>
            </a:endParaRPr>
          </a:p>
          <a:p>
            <a:pPr lvl="1">
              <a:buFont typeface="Courier New" panose="020B0604020202020204" pitchFamily="34" charset="0"/>
              <a:buChar char="o"/>
            </a:pPr>
            <a:r>
              <a:rPr lang="en-US">
                <a:latin typeface="Myriad Pro"/>
              </a:rPr>
              <a:t>Baseline to Elliot Rd: western (pink) or eastern alignment (green)</a:t>
            </a:r>
          </a:p>
          <a:p>
            <a:pPr lvl="1">
              <a:buFont typeface="Courier New" panose="020B0604020202020204" pitchFamily="34" charset="0"/>
              <a:buChar char="o"/>
            </a:pPr>
            <a:r>
              <a:rPr lang="en-US">
                <a:latin typeface="Myriad Pro"/>
              </a:rPr>
              <a:t>Germann to Ocotillo Rd: western (pink) or eastern alignment (green)</a:t>
            </a:r>
            <a:endParaRPr lang="en-US"/>
          </a:p>
        </p:txBody>
      </p:sp>
      <p:pic>
        <p:nvPicPr>
          <p:cNvPr id="8" name="Picture 7" descr="A map of a route&#10;&#10;AI-generated content may be incorrect.">
            <a:extLst>
              <a:ext uri="{FF2B5EF4-FFF2-40B4-BE49-F238E27FC236}">
                <a16:creationId xmlns:a16="http://schemas.microsoft.com/office/drawing/2014/main" id="{81046010-323A-2D2E-038F-5AF6B0F7BC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43915" y="1031875"/>
            <a:ext cx="2181225" cy="2397125"/>
          </a:xfrm>
          <a:prstGeom prst="rect">
            <a:avLst/>
          </a:prstGeom>
          <a:noFill/>
          <a:ln>
            <a:noFill/>
          </a:ln>
        </p:spPr>
      </p:pic>
      <p:pic>
        <p:nvPicPr>
          <p:cNvPr id="9" name="Picture 8">
            <a:extLst>
              <a:ext uri="{FF2B5EF4-FFF2-40B4-BE49-F238E27FC236}">
                <a16:creationId xmlns:a16="http://schemas.microsoft.com/office/drawing/2014/main" id="{5BED95EC-CEEE-6AD0-FA52-9E94EF2B6B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43914" y="3429000"/>
            <a:ext cx="2181225" cy="2404110"/>
          </a:xfrm>
          <a:prstGeom prst="rect">
            <a:avLst/>
          </a:prstGeom>
          <a:noFill/>
          <a:ln>
            <a:noFill/>
          </a:ln>
        </p:spPr>
      </p:pic>
    </p:spTree>
    <p:extLst>
      <p:ext uri="{BB962C8B-B14F-4D97-AF65-F5344CB8AC3E}">
        <p14:creationId xmlns:p14="http://schemas.microsoft.com/office/powerpoint/2010/main" val="421922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AFB2-083D-747C-ABD8-F0C4DC3D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AD585-4A81-8567-1C6B-599FDFE85108}"/>
              </a:ext>
            </a:extLst>
          </p:cNvPr>
          <p:cNvSpPr>
            <a:spLocks noGrp="1"/>
          </p:cNvSpPr>
          <p:nvPr>
            <p:ph type="title"/>
          </p:nvPr>
        </p:nvSpPr>
        <p:spPr/>
        <p:txBody>
          <a:bodyPr>
            <a:normAutofit/>
          </a:bodyPr>
          <a:lstStyle/>
          <a:p>
            <a:r>
              <a:rPr lang="en-US" sz="3600" dirty="0">
                <a:latin typeface="Myriad Pro"/>
              </a:rPr>
              <a:t>Preliminary Alignments: </a:t>
            </a:r>
            <a:br>
              <a:rPr lang="en-US" sz="3600" dirty="0">
                <a:latin typeface="Myriad Pro"/>
              </a:rPr>
            </a:br>
            <a:r>
              <a:rPr lang="en-US" sz="3600" dirty="0">
                <a:latin typeface="Myriad Pro"/>
              </a:rPr>
              <a:t>Roberts Road to Arizona Farms Road</a:t>
            </a:r>
            <a:endParaRPr lang="en-US" sz="3600" dirty="0"/>
          </a:p>
        </p:txBody>
      </p:sp>
      <p:pic>
        <p:nvPicPr>
          <p:cNvPr id="7" name="Content Placeholder 6">
            <a:extLst>
              <a:ext uri="{FF2B5EF4-FFF2-40B4-BE49-F238E27FC236}">
                <a16:creationId xmlns:a16="http://schemas.microsoft.com/office/drawing/2014/main" id="{02AAF939-4842-BB5F-68A5-5505C044BE2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5672" y="3056069"/>
            <a:ext cx="3429000" cy="3657600"/>
          </a:xfrm>
          <a:prstGeom prst="rect">
            <a:avLst/>
          </a:prstGeom>
        </p:spPr>
      </p:pic>
      <p:pic>
        <p:nvPicPr>
          <p:cNvPr id="8" name="Picture 7">
            <a:extLst>
              <a:ext uri="{FF2B5EF4-FFF2-40B4-BE49-F238E27FC236}">
                <a16:creationId xmlns:a16="http://schemas.microsoft.com/office/drawing/2014/main" id="{3E5BEC1F-8F20-6743-23B5-7F79EAA40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72" y="3056069"/>
            <a:ext cx="3429000" cy="3657600"/>
          </a:xfrm>
          <a:prstGeom prst="rect">
            <a:avLst/>
          </a:prstGeom>
        </p:spPr>
      </p:pic>
      <p:pic>
        <p:nvPicPr>
          <p:cNvPr id="9" name="Picture 8">
            <a:extLst>
              <a:ext uri="{FF2B5EF4-FFF2-40B4-BE49-F238E27FC236}">
                <a16:creationId xmlns:a16="http://schemas.microsoft.com/office/drawing/2014/main" id="{D3B79383-2B63-FF72-AAF7-06ED16ADC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72" y="3056069"/>
            <a:ext cx="3429000" cy="3657600"/>
          </a:xfrm>
          <a:prstGeom prst="rect">
            <a:avLst/>
          </a:prstGeom>
        </p:spPr>
      </p:pic>
      <p:sp>
        <p:nvSpPr>
          <p:cNvPr id="4" name="Content Placeholder 3">
            <a:extLst>
              <a:ext uri="{FF2B5EF4-FFF2-40B4-BE49-F238E27FC236}">
                <a16:creationId xmlns:a16="http://schemas.microsoft.com/office/drawing/2014/main" id="{CC662954-A7E4-A747-36D5-1AF21ACA55B3}"/>
              </a:ext>
            </a:extLst>
          </p:cNvPr>
          <p:cNvSpPr txBox="1">
            <a:spLocks/>
          </p:cNvSpPr>
          <p:nvPr/>
        </p:nvSpPr>
        <p:spPr>
          <a:xfrm>
            <a:off x="838200" y="1739361"/>
            <a:ext cx="10525361" cy="44376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yriad Pro"/>
              </a:rPr>
              <a:t>Three preliminary alignment alternatives within the corridor:</a:t>
            </a:r>
            <a:endParaRPr lang="en-US"/>
          </a:p>
          <a:p>
            <a:pPr lvl="1">
              <a:buFont typeface="Courier New" panose="020B0604020202020204" pitchFamily="34" charset="0"/>
              <a:buChar char="o"/>
            </a:pPr>
            <a:r>
              <a:rPr lang="en-US">
                <a:latin typeface="Myriad Pro"/>
              </a:rPr>
              <a:t>Western (pink), center (green) and eastern (blue).</a:t>
            </a:r>
            <a:endParaRPr lang="en-US"/>
          </a:p>
        </p:txBody>
      </p:sp>
    </p:spTree>
    <p:extLst>
      <p:ext uri="{BB962C8B-B14F-4D97-AF65-F5344CB8AC3E}">
        <p14:creationId xmlns:p14="http://schemas.microsoft.com/office/powerpoint/2010/main" val="226902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7CD3-7ACE-A976-B335-529ADED74FE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395AEBD-12AC-C494-418D-C977CB4E17CF}"/>
              </a:ext>
            </a:extLst>
          </p:cNvPr>
          <p:cNvSpPr>
            <a:spLocks noGrp="1"/>
          </p:cNvSpPr>
          <p:nvPr>
            <p:ph type="title"/>
          </p:nvPr>
        </p:nvSpPr>
        <p:spPr>
          <a:xfrm>
            <a:off x="402336" y="499533"/>
            <a:ext cx="3238331" cy="5690130"/>
          </a:xfrm>
        </p:spPr>
        <p:txBody>
          <a:bodyPr/>
          <a:lstStyle/>
          <a:p>
            <a:r>
              <a:rPr lang="en-US" dirty="0"/>
              <a:t>Preliminary End-to-End Build</a:t>
            </a:r>
            <a:br>
              <a:rPr lang="en-US" dirty="0"/>
            </a:br>
            <a:r>
              <a:rPr lang="en-US" dirty="0"/>
              <a:t>Alternatives</a:t>
            </a:r>
          </a:p>
        </p:txBody>
      </p:sp>
      <p:sp>
        <p:nvSpPr>
          <p:cNvPr id="3" name="Content Placeholder 2">
            <a:extLst>
              <a:ext uri="{FF2B5EF4-FFF2-40B4-BE49-F238E27FC236}">
                <a16:creationId xmlns:a16="http://schemas.microsoft.com/office/drawing/2014/main" id="{7A758975-CE08-F552-551F-84FC1759C4E3}"/>
              </a:ext>
            </a:extLst>
          </p:cNvPr>
          <p:cNvSpPr>
            <a:spLocks noGrp="1"/>
          </p:cNvSpPr>
          <p:nvPr>
            <p:ph sz="quarter" idx="4"/>
          </p:nvPr>
        </p:nvSpPr>
        <p:spPr>
          <a:xfrm>
            <a:off x="4656667" y="1347537"/>
            <a:ext cx="7374456" cy="4842126"/>
          </a:xfrm>
        </p:spPr>
        <p:txBody>
          <a:bodyPr vert="horz" lIns="91440" tIns="45720" rIns="91440" bIns="45720" rtlCol="0" anchor="t">
            <a:normAutofit/>
          </a:bodyPr>
          <a:lstStyle/>
          <a:p>
            <a:r>
              <a:rPr lang="en-US">
                <a:latin typeface="+mn-lt"/>
                <a:cs typeface="Arial"/>
              </a:rPr>
              <a:t>Three</a:t>
            </a:r>
            <a:r>
              <a:rPr lang="en-US">
                <a:solidFill>
                  <a:srgbClr val="FF0000"/>
                </a:solidFill>
                <a:latin typeface="+mn-lt"/>
                <a:cs typeface="Arial"/>
              </a:rPr>
              <a:t> </a:t>
            </a:r>
            <a:r>
              <a:rPr lang="en-US">
                <a:latin typeface="+mn-lt"/>
                <a:cs typeface="Arial"/>
              </a:rPr>
              <a:t>preliminary end-to-end alternatives were developed</a:t>
            </a:r>
          </a:p>
          <a:p>
            <a:r>
              <a:rPr lang="en-US">
                <a:latin typeface="+mn-lt"/>
                <a:cs typeface="Arial"/>
              </a:rPr>
              <a:t>May be refined through further evaluation and public, agency and tribal government input through the EIS process</a:t>
            </a:r>
          </a:p>
          <a:p>
            <a:r>
              <a:rPr lang="en-US">
                <a:latin typeface="+mn-lt"/>
                <a:cs typeface="Arial"/>
              </a:rPr>
              <a:t>As the study progresses, ADOT may recommend a hybrid of these alignment alternatives</a:t>
            </a:r>
          </a:p>
          <a:p>
            <a:endParaRPr lang="en-US">
              <a:latin typeface="Arial"/>
              <a:cs typeface="Arial"/>
            </a:endParaRPr>
          </a:p>
        </p:txBody>
      </p:sp>
    </p:spTree>
    <p:extLst>
      <p:ext uri="{BB962C8B-B14F-4D97-AF65-F5344CB8AC3E}">
        <p14:creationId xmlns:p14="http://schemas.microsoft.com/office/powerpoint/2010/main" val="347054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168756-0006-6C4A-A901-CC31C6A4982C}"/>
              </a:ext>
            </a:extLst>
          </p:cNvPr>
          <p:cNvSpPr>
            <a:spLocks noGrp="1"/>
          </p:cNvSpPr>
          <p:nvPr>
            <p:ph type="title"/>
          </p:nvPr>
        </p:nvSpPr>
        <p:spPr>
          <a:xfrm>
            <a:off x="839788" y="499533"/>
            <a:ext cx="2800879" cy="5690130"/>
          </a:xfrm>
        </p:spPr>
        <p:txBody>
          <a:bodyPr anchor="ctr">
            <a:normAutofit/>
          </a:bodyPr>
          <a:lstStyle/>
          <a:p>
            <a:r>
              <a:rPr lang="en-US" sz="3400"/>
              <a:t>Preliminary End-to-End Build</a:t>
            </a:r>
            <a:br>
              <a:rPr lang="en-US" sz="3400"/>
            </a:br>
            <a:r>
              <a:rPr lang="en-US" sz="3400"/>
              <a:t>Alternatives</a:t>
            </a:r>
          </a:p>
        </p:txBody>
      </p:sp>
      <p:pic>
        <p:nvPicPr>
          <p:cNvPr id="5" name="Content Placeholder 4">
            <a:extLst>
              <a:ext uri="{FF2B5EF4-FFF2-40B4-BE49-F238E27FC236}">
                <a16:creationId xmlns:a16="http://schemas.microsoft.com/office/drawing/2014/main" id="{C05ED0F0-C20C-96CA-B498-4DDF75B4EDA7}"/>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t="127" r="1" b="3495"/>
          <a:stretch/>
        </p:blipFill>
        <p:spPr>
          <a:xfrm>
            <a:off x="4418885" y="499533"/>
            <a:ext cx="7619309" cy="5507567"/>
          </a:xfrm>
          <a:prstGeom prst="rect">
            <a:avLst/>
          </a:prstGeom>
          <a:noFill/>
        </p:spPr>
      </p:pic>
    </p:spTree>
    <p:extLst>
      <p:ext uri="{BB962C8B-B14F-4D97-AF65-F5344CB8AC3E}">
        <p14:creationId xmlns:p14="http://schemas.microsoft.com/office/powerpoint/2010/main" val="322564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3650-A854-698B-775F-43BF6B715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92E79-7599-2F0C-54F8-D05C8D07F55E}"/>
              </a:ext>
            </a:extLst>
          </p:cNvPr>
          <p:cNvSpPr>
            <a:spLocks noGrp="1"/>
          </p:cNvSpPr>
          <p:nvPr>
            <p:ph type="title"/>
          </p:nvPr>
        </p:nvSpPr>
        <p:spPr>
          <a:xfrm>
            <a:off x="838200" y="365125"/>
            <a:ext cx="5597237" cy="1360199"/>
          </a:xfrm>
        </p:spPr>
        <p:txBody>
          <a:bodyPr>
            <a:normAutofit fontScale="90000"/>
          </a:bodyPr>
          <a:lstStyle/>
          <a:p>
            <a:r>
              <a:rPr lang="en-US" dirty="0">
                <a:solidFill>
                  <a:schemeClr val="bg1"/>
                </a:solidFill>
                <a:latin typeface="Myriad Pro"/>
              </a:rPr>
              <a:t>Preliminary Alternative </a:t>
            </a:r>
            <a:br>
              <a:rPr lang="en-US" dirty="0">
                <a:latin typeface="Myriad Pro"/>
              </a:rPr>
            </a:br>
            <a:r>
              <a:rPr lang="en-US" dirty="0">
                <a:latin typeface="Myriad Pro"/>
              </a:rPr>
              <a:t>Connection to US 60</a:t>
            </a:r>
          </a:p>
        </p:txBody>
      </p:sp>
      <p:sp>
        <p:nvSpPr>
          <p:cNvPr id="3" name="Content Placeholder 2">
            <a:extLst>
              <a:ext uri="{FF2B5EF4-FFF2-40B4-BE49-F238E27FC236}">
                <a16:creationId xmlns:a16="http://schemas.microsoft.com/office/drawing/2014/main" id="{B65A267A-FB18-764C-CE13-2612EC604118}"/>
              </a:ext>
            </a:extLst>
          </p:cNvPr>
          <p:cNvSpPr>
            <a:spLocks noGrp="1"/>
          </p:cNvSpPr>
          <p:nvPr>
            <p:ph sz="half" idx="1"/>
          </p:nvPr>
        </p:nvSpPr>
        <p:spPr>
          <a:xfrm>
            <a:off x="838200" y="1708727"/>
            <a:ext cx="5033211" cy="4784148"/>
          </a:xfrm>
        </p:spPr>
        <p:txBody>
          <a:bodyPr vert="horz" lIns="91440" tIns="45720" rIns="91440" bIns="45720" rtlCol="0" anchor="t">
            <a:normAutofit/>
          </a:bodyPr>
          <a:lstStyle/>
          <a:p>
            <a:r>
              <a:rPr lang="en-US" sz="2200" dirty="0">
                <a:latin typeface="+mn-lt"/>
                <a:ea typeface="Calibri"/>
                <a:cs typeface="Calibri"/>
              </a:rPr>
              <a:t>Direct connection between US 60 to SR 505 </a:t>
            </a:r>
          </a:p>
          <a:p>
            <a:r>
              <a:rPr lang="en-US" sz="2200" dirty="0">
                <a:latin typeface="+mn-lt"/>
                <a:ea typeface="Calibri"/>
                <a:cs typeface="Calibri"/>
              </a:rPr>
              <a:t>Existing US 60 east of Mountain View Rd to remain (with access points and traffic signals)</a:t>
            </a:r>
          </a:p>
          <a:p>
            <a:r>
              <a:rPr lang="en-US" sz="2200" dirty="0">
                <a:latin typeface="+mn-lt"/>
                <a:ea typeface="Calibri"/>
                <a:cs typeface="Calibri"/>
              </a:rPr>
              <a:t>New traffic interchange and roadway connection at Houston Ave to connect to US 60 in Gold Canyon</a:t>
            </a:r>
          </a:p>
          <a:p>
            <a:r>
              <a:rPr lang="en-US" sz="2200" dirty="0">
                <a:latin typeface="+mn-lt"/>
                <a:ea typeface="Calibri"/>
                <a:cs typeface="Calibri"/>
              </a:rPr>
              <a:t>Connect Old West Highway to the existing US 60 at Goldfield Road</a:t>
            </a:r>
          </a:p>
          <a:p>
            <a:r>
              <a:rPr lang="en-US" sz="2200" dirty="0">
                <a:latin typeface="+mn-lt"/>
                <a:ea typeface="Calibri"/>
                <a:cs typeface="Calibri"/>
              </a:rPr>
              <a:t>US 60/Goldfield Road interchange to remain</a:t>
            </a:r>
          </a:p>
        </p:txBody>
      </p:sp>
      <p:pic>
        <p:nvPicPr>
          <p:cNvPr id="6" name="Picture 5" descr="A map of a route&#10;&#10;AI-generated content may be incorrect.">
            <a:extLst>
              <a:ext uri="{FF2B5EF4-FFF2-40B4-BE49-F238E27FC236}">
                <a16:creationId xmlns:a16="http://schemas.microsoft.com/office/drawing/2014/main" id="{08BE5941-1E52-64FE-ECDB-069453846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223" y="-18052"/>
            <a:ext cx="5592777" cy="6894103"/>
          </a:xfrm>
          <a:prstGeom prst="rect">
            <a:avLst/>
          </a:prstGeom>
        </p:spPr>
      </p:pic>
    </p:spTree>
    <p:extLst>
      <p:ext uri="{BB962C8B-B14F-4D97-AF65-F5344CB8AC3E}">
        <p14:creationId xmlns:p14="http://schemas.microsoft.com/office/powerpoint/2010/main" val="157822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68E7F4-9A00-F122-C028-C425BDD52F8E}"/>
              </a:ext>
            </a:extLst>
          </p:cNvPr>
          <p:cNvSpPr>
            <a:spLocks noGrp="1"/>
          </p:cNvSpPr>
          <p:nvPr>
            <p:ph sz="half" idx="1"/>
          </p:nvPr>
        </p:nvSpPr>
        <p:spPr>
          <a:xfrm>
            <a:off x="838199" y="1715671"/>
            <a:ext cx="7928429" cy="5028029"/>
          </a:xfrm>
        </p:spPr>
        <p:txBody>
          <a:bodyPr vert="horz" lIns="91440" tIns="45720" rIns="91440" bIns="45720" rtlCol="0" anchor="t">
            <a:normAutofit fontScale="77500" lnSpcReduction="20000"/>
          </a:bodyPr>
          <a:lstStyle/>
          <a:p>
            <a:pPr>
              <a:lnSpc>
                <a:spcPct val="107000"/>
              </a:lnSpc>
              <a:spcBef>
                <a:spcPts val="600"/>
              </a:spcBef>
            </a:pPr>
            <a:r>
              <a:rPr lang="en-US" sz="2800" dirty="0">
                <a:effectLst/>
                <a:latin typeface="Myriad Pro" panose="020B0503030403020204"/>
                <a:ea typeface="Calibri"/>
                <a:cs typeface="Cordia New"/>
              </a:rPr>
              <a:t>Previous Tier 1 EIS identified potential interchange locations</a:t>
            </a:r>
          </a:p>
          <a:p>
            <a:pPr>
              <a:lnSpc>
                <a:spcPct val="107000"/>
              </a:lnSpc>
              <a:spcBef>
                <a:spcPts val="600"/>
              </a:spcBef>
            </a:pPr>
            <a:r>
              <a:rPr lang="en-US" sz="2800" dirty="0">
                <a:effectLst/>
                <a:latin typeface="Myriad Pro" panose="020B0503030403020204"/>
                <a:ea typeface="Calibri"/>
                <a:cs typeface="Cordia New"/>
              </a:rPr>
              <a:t>List refined for further study in Tier 2 EIS:</a:t>
            </a:r>
          </a:p>
          <a:p>
            <a:pPr lvl="1">
              <a:lnSpc>
                <a:spcPct val="107000"/>
              </a:lnSpc>
              <a:spcBef>
                <a:spcPts val="600"/>
              </a:spcBef>
            </a:pPr>
            <a:r>
              <a:rPr lang="en-US" sz="2800" dirty="0">
                <a:latin typeface="Myriad Pro" panose="020B0503030403020204"/>
                <a:ea typeface="Calibri"/>
                <a:cs typeface="Cordia New"/>
              </a:rPr>
              <a:t>Houston</a:t>
            </a:r>
            <a:r>
              <a:rPr lang="en-US" sz="2800" dirty="0">
                <a:effectLst/>
                <a:latin typeface="Myriad Pro" panose="020B0503030403020204"/>
                <a:ea typeface="Calibri"/>
                <a:cs typeface="Cordia New"/>
              </a:rPr>
              <a:t> Ave</a:t>
            </a:r>
            <a:endParaRPr lang="en-US" sz="2800" dirty="0"/>
          </a:p>
          <a:p>
            <a:pPr lvl="1">
              <a:lnSpc>
                <a:spcPct val="107000"/>
              </a:lnSpc>
              <a:spcBef>
                <a:spcPts val="600"/>
              </a:spcBef>
            </a:pPr>
            <a:r>
              <a:rPr lang="en-US" sz="2800" dirty="0">
                <a:effectLst/>
                <a:latin typeface="Myriad Pro" panose="020B0503030403020204"/>
                <a:ea typeface="Calibri"/>
                <a:cs typeface="Cordia New"/>
              </a:rPr>
              <a:t>Elliott Rd</a:t>
            </a:r>
          </a:p>
          <a:p>
            <a:pPr lvl="1">
              <a:lnSpc>
                <a:spcPct val="107000"/>
              </a:lnSpc>
              <a:spcBef>
                <a:spcPts val="600"/>
              </a:spcBef>
            </a:pPr>
            <a:r>
              <a:rPr lang="en-US" sz="2800" dirty="0">
                <a:effectLst/>
                <a:latin typeface="Myriad Pro" panose="020B0503030403020204"/>
                <a:ea typeface="Calibri"/>
                <a:cs typeface="Cordia New"/>
              </a:rPr>
              <a:t>Ray Rd</a:t>
            </a:r>
          </a:p>
          <a:p>
            <a:pPr lvl="1">
              <a:lnSpc>
                <a:spcPct val="107000"/>
              </a:lnSpc>
              <a:spcBef>
                <a:spcPts val="600"/>
              </a:spcBef>
            </a:pPr>
            <a:r>
              <a:rPr lang="en-US" sz="2800" dirty="0">
                <a:latin typeface="Myriad Pro" panose="020B0503030403020204"/>
                <a:ea typeface="Calibri"/>
                <a:cs typeface="Cordia New"/>
              </a:rPr>
              <a:t>SR 24</a:t>
            </a:r>
          </a:p>
          <a:p>
            <a:pPr lvl="1">
              <a:lnSpc>
                <a:spcPct val="107000"/>
              </a:lnSpc>
              <a:spcBef>
                <a:spcPts val="600"/>
              </a:spcBef>
            </a:pPr>
            <a:r>
              <a:rPr lang="en-US" sz="2800" dirty="0">
                <a:effectLst/>
                <a:latin typeface="Myriad Pro" panose="020B0503030403020204"/>
                <a:ea typeface="Calibri"/>
                <a:cs typeface="Cordia New"/>
              </a:rPr>
              <a:t>Germann Rd</a:t>
            </a:r>
          </a:p>
          <a:p>
            <a:pPr lvl="1">
              <a:lnSpc>
                <a:spcPct val="107000"/>
              </a:lnSpc>
              <a:spcBef>
                <a:spcPts val="600"/>
              </a:spcBef>
            </a:pPr>
            <a:r>
              <a:rPr lang="en-US" sz="2800" dirty="0">
                <a:effectLst/>
                <a:latin typeface="Myriad Pro" panose="020B0503030403020204"/>
                <a:ea typeface="Calibri"/>
                <a:cs typeface="Cordia New"/>
              </a:rPr>
              <a:t>Ocotillo Rd</a:t>
            </a:r>
          </a:p>
          <a:p>
            <a:pPr lvl="1">
              <a:lnSpc>
                <a:spcPct val="107000"/>
              </a:lnSpc>
              <a:spcBef>
                <a:spcPts val="600"/>
              </a:spcBef>
            </a:pPr>
            <a:r>
              <a:rPr lang="en-US" sz="2800" dirty="0">
                <a:effectLst/>
                <a:latin typeface="Myriad Pro" panose="020B0503030403020204"/>
                <a:ea typeface="Calibri"/>
                <a:cs typeface="Cordia New"/>
              </a:rPr>
              <a:t>Combs Rd/Riggs Rd</a:t>
            </a:r>
          </a:p>
          <a:p>
            <a:pPr lvl="1">
              <a:lnSpc>
                <a:spcPct val="107000"/>
              </a:lnSpc>
              <a:spcBef>
                <a:spcPts val="600"/>
              </a:spcBef>
            </a:pPr>
            <a:r>
              <a:rPr lang="en-US" sz="2800" dirty="0">
                <a:effectLst/>
                <a:latin typeface="Myriad Pro" panose="020B0503030403020204"/>
                <a:ea typeface="Calibri"/>
                <a:cs typeface="Cordia New"/>
              </a:rPr>
              <a:t>Skyline Dr</a:t>
            </a:r>
          </a:p>
          <a:p>
            <a:pPr lvl="1">
              <a:lnSpc>
                <a:spcPct val="107000"/>
              </a:lnSpc>
              <a:spcBef>
                <a:spcPts val="600"/>
              </a:spcBef>
            </a:pPr>
            <a:r>
              <a:rPr lang="en-US" sz="2800" dirty="0">
                <a:effectLst/>
                <a:latin typeface="Myriad Pro" panose="020B0503030403020204"/>
                <a:ea typeface="Calibri"/>
                <a:cs typeface="Cordia New"/>
              </a:rPr>
              <a:t>Bella Vista Rd</a:t>
            </a:r>
          </a:p>
          <a:p>
            <a:pPr lvl="1">
              <a:lnSpc>
                <a:spcPct val="107000"/>
              </a:lnSpc>
              <a:spcBef>
                <a:spcPts val="600"/>
              </a:spcBef>
            </a:pPr>
            <a:r>
              <a:rPr lang="en-US" sz="2800" dirty="0">
                <a:effectLst/>
                <a:latin typeface="Myriad Pro" panose="020B0503030403020204"/>
                <a:ea typeface="Calibri"/>
                <a:cs typeface="Cordia New"/>
              </a:rPr>
              <a:t>Judd Rd</a:t>
            </a:r>
          </a:p>
          <a:p>
            <a:pPr lvl="1">
              <a:lnSpc>
                <a:spcPct val="107000"/>
              </a:lnSpc>
              <a:spcBef>
                <a:spcPts val="600"/>
              </a:spcBef>
            </a:pPr>
            <a:r>
              <a:rPr lang="en-US" sz="2800" dirty="0">
                <a:effectLst/>
                <a:latin typeface="Myriad Pro" panose="020B0503030403020204"/>
                <a:ea typeface="Calibri"/>
                <a:cs typeface="Cordia New"/>
              </a:rPr>
              <a:t>AZ Farms Rd</a:t>
            </a:r>
            <a:endParaRPr lang="en-US" dirty="0">
              <a:solidFill>
                <a:srgbClr val="FF0000"/>
              </a:solidFill>
              <a:latin typeface="Myriad Pro" panose="020B0503030403020204"/>
              <a:ea typeface="Calibri"/>
              <a:cs typeface="Cordia New"/>
            </a:endParaRPr>
          </a:p>
          <a:p>
            <a:pPr lvl="1">
              <a:lnSpc>
                <a:spcPct val="107000"/>
              </a:lnSpc>
              <a:spcBef>
                <a:spcPts val="600"/>
              </a:spcBef>
              <a:buFont typeface="Courier New" panose="020B0604020202020204" pitchFamily="34" charset="0"/>
              <a:buChar char="o"/>
            </a:pPr>
            <a:endParaRPr lang="en-US" dirty="0">
              <a:solidFill>
                <a:srgbClr val="FF0000"/>
              </a:solidFill>
              <a:latin typeface="Myriad Pro" panose="020B0503030403020204"/>
              <a:ea typeface="Calibri"/>
              <a:cs typeface="Cordia New"/>
            </a:endParaRPr>
          </a:p>
          <a:p>
            <a:pPr marL="0" indent="0">
              <a:lnSpc>
                <a:spcPct val="107000"/>
              </a:lnSpc>
              <a:spcBef>
                <a:spcPts val="600"/>
              </a:spcBef>
              <a:spcAft>
                <a:spcPts val="800"/>
              </a:spcAft>
              <a:buNone/>
            </a:pPr>
            <a:endParaRPr lang="en-US" dirty="0">
              <a:latin typeface="Myriad Pro" panose="020B0503030403020204"/>
              <a:ea typeface="Calibri"/>
              <a:cs typeface="Cordia New"/>
            </a:endParaRPr>
          </a:p>
        </p:txBody>
      </p:sp>
      <p:sp>
        <p:nvSpPr>
          <p:cNvPr id="8" name="Title 1">
            <a:extLst>
              <a:ext uri="{FF2B5EF4-FFF2-40B4-BE49-F238E27FC236}">
                <a16:creationId xmlns:a16="http://schemas.microsoft.com/office/drawing/2014/main" id="{DE9FBFDC-03A6-AE58-D780-9261E0E93C65}"/>
              </a:ext>
            </a:extLst>
          </p:cNvPr>
          <p:cNvSpPr>
            <a:spLocks noGrp="1"/>
          </p:cNvSpPr>
          <p:nvPr>
            <p:ph type="title"/>
          </p:nvPr>
        </p:nvSpPr>
        <p:spPr>
          <a:xfrm>
            <a:off x="838199" y="365125"/>
            <a:ext cx="8146143" cy="1325563"/>
          </a:xfrm>
        </p:spPr>
        <p:txBody>
          <a:bodyPr>
            <a:normAutofit/>
          </a:bodyPr>
          <a:lstStyle/>
          <a:p>
            <a:r>
              <a:rPr lang="en-US"/>
              <a:t>Preliminary Traffic Interchanges</a:t>
            </a:r>
          </a:p>
        </p:txBody>
      </p:sp>
      <p:pic>
        <p:nvPicPr>
          <p:cNvPr id="6" name="Picture 5" descr="A map of a city&#10;&#10;AI-generated content may be incorrect.">
            <a:extLst>
              <a:ext uri="{FF2B5EF4-FFF2-40B4-BE49-F238E27FC236}">
                <a16:creationId xmlns:a16="http://schemas.microsoft.com/office/drawing/2014/main" id="{9056DD35-9C89-D8E3-0858-DF0AF4670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560" y="2423886"/>
            <a:ext cx="7476823" cy="4319814"/>
          </a:xfrm>
          <a:prstGeom prst="rect">
            <a:avLst/>
          </a:prstGeom>
        </p:spPr>
      </p:pic>
    </p:spTree>
    <p:extLst>
      <p:ext uri="{BB962C8B-B14F-4D97-AF65-F5344CB8AC3E}">
        <p14:creationId xmlns:p14="http://schemas.microsoft.com/office/powerpoint/2010/main" val="44640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BC5-B5EC-0DC5-95D7-AD8E1B45201A}"/>
              </a:ext>
            </a:extLst>
          </p:cNvPr>
          <p:cNvSpPr>
            <a:spLocks noGrp="1"/>
          </p:cNvSpPr>
          <p:nvPr>
            <p:ph type="title"/>
          </p:nvPr>
        </p:nvSpPr>
        <p:spPr/>
        <p:txBody>
          <a:bodyPr anchor="ctr">
            <a:normAutofit/>
          </a:bodyPr>
          <a:lstStyle/>
          <a:p>
            <a:r>
              <a:rPr lang="en-US"/>
              <a:t>Other Studies</a:t>
            </a:r>
          </a:p>
        </p:txBody>
      </p:sp>
      <p:sp>
        <p:nvSpPr>
          <p:cNvPr id="4" name="Content Placeholder 3">
            <a:extLst>
              <a:ext uri="{FF2B5EF4-FFF2-40B4-BE49-F238E27FC236}">
                <a16:creationId xmlns:a16="http://schemas.microsoft.com/office/drawing/2014/main" id="{3125AD25-FC11-95A1-C648-D76A3C3DBBAC}"/>
              </a:ext>
            </a:extLst>
          </p:cNvPr>
          <p:cNvSpPr>
            <a:spLocks noGrp="1"/>
          </p:cNvSpPr>
          <p:nvPr>
            <p:ph idx="1"/>
          </p:nvPr>
        </p:nvSpPr>
        <p:spPr>
          <a:xfrm>
            <a:off x="1587062" y="1825625"/>
            <a:ext cx="9766738" cy="3765878"/>
          </a:xfrm>
        </p:spPr>
        <p:txBody>
          <a:bodyPr vert="horz" lIns="91440" tIns="45720" rIns="91440" bIns="45720" rtlCol="0" anchor="t">
            <a:normAutofit fontScale="92500" lnSpcReduction="10000"/>
          </a:bodyPr>
          <a:lstStyle/>
          <a:p>
            <a:pPr marL="0" lvl="0" indent="0">
              <a:buNone/>
            </a:pPr>
            <a:r>
              <a:rPr lang="en-US" sz="3200" b="1" dirty="0"/>
              <a:t>Maricopa Association of Governments</a:t>
            </a:r>
          </a:p>
          <a:p>
            <a:r>
              <a:rPr lang="en-US" dirty="0">
                <a:latin typeface="Myriad Pro"/>
              </a:rPr>
              <a:t>Superstition Vistas Multimodal Transportation Planning Study</a:t>
            </a:r>
          </a:p>
          <a:p>
            <a:pPr marL="0" lvl="0" indent="0">
              <a:buNone/>
            </a:pPr>
            <a:r>
              <a:rPr lang="en-US" sz="3200" b="1" dirty="0"/>
              <a:t>ADOT</a:t>
            </a:r>
          </a:p>
          <a:p>
            <a:r>
              <a:rPr lang="en-US" dirty="0">
                <a:latin typeface="Myriad Pro"/>
              </a:rPr>
              <a:t>US 60 Gold Canyon Bypass Study and DCR (2012)</a:t>
            </a:r>
          </a:p>
          <a:p>
            <a:r>
              <a:rPr lang="en-US" dirty="0">
                <a:latin typeface="Myriad Pro"/>
              </a:rPr>
              <a:t>AZ Passenger Rail Corridor Study Tier 1 EIS (2016)</a:t>
            </a:r>
            <a:endParaRPr lang="en-US" dirty="0"/>
          </a:p>
          <a:p>
            <a:pPr marL="0" lvl="0" indent="0">
              <a:buNone/>
            </a:pPr>
            <a:r>
              <a:rPr lang="en-US" sz="3200" b="1" dirty="0"/>
              <a:t>Pinal County </a:t>
            </a:r>
          </a:p>
          <a:p>
            <a:r>
              <a:rPr lang="en-US" dirty="0">
                <a:latin typeface="Myriad Pro"/>
              </a:rPr>
              <a:t>Central Arizona Parkway </a:t>
            </a:r>
            <a:endParaRPr lang="en-US" dirty="0"/>
          </a:p>
          <a:p>
            <a:r>
              <a:rPr lang="en-US" dirty="0">
                <a:latin typeface="Myriad Pro"/>
              </a:rPr>
              <a:t>State Route 24 Extension, Ironwood Dr to US 60</a:t>
            </a:r>
          </a:p>
          <a:p>
            <a:endParaRPr lang="en-US" sz="3200" dirty="0"/>
          </a:p>
        </p:txBody>
      </p:sp>
      <p:cxnSp>
        <p:nvCxnSpPr>
          <p:cNvPr id="6" name="Straight Connector 5">
            <a:extLst>
              <a:ext uri="{FF2B5EF4-FFF2-40B4-BE49-F238E27FC236}">
                <a16:creationId xmlns:a16="http://schemas.microsoft.com/office/drawing/2014/main" id="{495453AE-E0A8-ED38-0BE6-4F831432F8C1}"/>
              </a:ext>
            </a:extLst>
          </p:cNvPr>
          <p:cNvCxnSpPr>
            <a:cxnSpLocks/>
          </p:cNvCxnSpPr>
          <p:nvPr/>
        </p:nvCxnSpPr>
        <p:spPr>
          <a:xfrm>
            <a:off x="1114097" y="1408386"/>
            <a:ext cx="0" cy="4183117"/>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 name="Oval 6">
            <a:extLst>
              <a:ext uri="{FF2B5EF4-FFF2-40B4-BE49-F238E27FC236}">
                <a16:creationId xmlns:a16="http://schemas.microsoft.com/office/drawing/2014/main" id="{33716C24-4130-829E-ED49-69D3BEF85685}"/>
              </a:ext>
            </a:extLst>
          </p:cNvPr>
          <p:cNvSpPr/>
          <p:nvPr/>
        </p:nvSpPr>
        <p:spPr>
          <a:xfrm>
            <a:off x="966952" y="1825625"/>
            <a:ext cx="294289" cy="294289"/>
          </a:xfrm>
          <a:prstGeom prst="ellipse">
            <a:avLst/>
          </a:prstGeom>
          <a:solidFill>
            <a:schemeClr val="accent1"/>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51211F5-8A87-CB95-1F4C-1923200B4A32}"/>
              </a:ext>
            </a:extLst>
          </p:cNvPr>
          <p:cNvSpPr/>
          <p:nvPr/>
        </p:nvSpPr>
        <p:spPr>
          <a:xfrm>
            <a:off x="966951" y="2839049"/>
            <a:ext cx="294289" cy="294289"/>
          </a:xfrm>
          <a:prstGeom prst="ellipse">
            <a:avLst/>
          </a:prstGeom>
          <a:solidFill>
            <a:schemeClr val="accent1"/>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F8217B-463E-332B-6A60-2CB352C6199A}"/>
              </a:ext>
            </a:extLst>
          </p:cNvPr>
          <p:cNvSpPr/>
          <p:nvPr/>
        </p:nvSpPr>
        <p:spPr>
          <a:xfrm>
            <a:off x="961697" y="4191081"/>
            <a:ext cx="294289" cy="294289"/>
          </a:xfrm>
          <a:prstGeom prst="ellipse">
            <a:avLst/>
          </a:prstGeom>
          <a:solidFill>
            <a:schemeClr val="accent1"/>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22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09C0-7347-5F1D-5784-6BA1B403CCE6}"/>
              </a:ext>
            </a:extLst>
          </p:cNvPr>
          <p:cNvSpPr>
            <a:spLocks noGrp="1"/>
          </p:cNvSpPr>
          <p:nvPr>
            <p:ph type="title"/>
          </p:nvPr>
        </p:nvSpPr>
        <p:spPr>
          <a:xfrm>
            <a:off x="838200" y="365125"/>
            <a:ext cx="10515600" cy="1325563"/>
          </a:xfrm>
        </p:spPr>
        <p:txBody>
          <a:bodyPr anchor="ctr">
            <a:normAutofit/>
          </a:bodyPr>
          <a:lstStyle/>
          <a:p>
            <a:r>
              <a:rPr lang="en-US"/>
              <a:t>Project Status</a:t>
            </a:r>
          </a:p>
        </p:txBody>
      </p:sp>
      <p:graphicFrame>
        <p:nvGraphicFramePr>
          <p:cNvPr id="8" name="Content Placeholder 5">
            <a:extLst>
              <a:ext uri="{FF2B5EF4-FFF2-40B4-BE49-F238E27FC236}">
                <a16:creationId xmlns:a16="http://schemas.microsoft.com/office/drawing/2014/main" id="{C80451BF-73FF-7E4F-7629-F0A2E1D8CB6C}"/>
              </a:ext>
            </a:extLst>
          </p:cNvPr>
          <p:cNvGraphicFramePr>
            <a:graphicFrameLocks noGrp="1"/>
          </p:cNvGraphicFramePr>
          <p:nvPr>
            <p:ph idx="1"/>
            <p:extLst>
              <p:ext uri="{D42A27DB-BD31-4B8C-83A1-F6EECF244321}">
                <p14:modId xmlns:p14="http://schemas.microsoft.com/office/powerpoint/2010/main" val="2851979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53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A679-4BA7-1F18-38C7-CF219F10598B}"/>
              </a:ext>
            </a:extLst>
          </p:cNvPr>
          <p:cNvSpPr>
            <a:spLocks noGrp="1"/>
          </p:cNvSpPr>
          <p:nvPr>
            <p:ph type="title"/>
          </p:nvPr>
        </p:nvSpPr>
        <p:spPr>
          <a:xfrm>
            <a:off x="838200" y="365125"/>
            <a:ext cx="10515600" cy="1325563"/>
          </a:xfrm>
        </p:spPr>
        <p:txBody>
          <a:bodyPr anchor="ctr">
            <a:normAutofit/>
          </a:bodyPr>
          <a:lstStyle/>
          <a:p>
            <a:r>
              <a:rPr lang="en-US"/>
              <a:t>Next Steps</a:t>
            </a:r>
          </a:p>
        </p:txBody>
      </p:sp>
      <p:pic>
        <p:nvPicPr>
          <p:cNvPr id="5" name="Picture 4">
            <a:extLst>
              <a:ext uri="{FF2B5EF4-FFF2-40B4-BE49-F238E27FC236}">
                <a16:creationId xmlns:a16="http://schemas.microsoft.com/office/drawing/2014/main" id="{C6319D5C-185E-9C38-D57F-5C2105F89594}"/>
              </a:ext>
            </a:extLst>
          </p:cNvPr>
          <p:cNvPicPr>
            <a:picLocks noChangeAspect="1"/>
          </p:cNvPicPr>
          <p:nvPr/>
        </p:nvPicPr>
        <p:blipFill>
          <a:blip r:embed="rId3"/>
          <a:stretch>
            <a:fillRect/>
          </a:stretch>
        </p:blipFill>
        <p:spPr>
          <a:xfrm>
            <a:off x="-1" y="1410302"/>
            <a:ext cx="12198423" cy="4039522"/>
          </a:xfrm>
          <a:prstGeom prst="rect">
            <a:avLst/>
          </a:prstGeom>
        </p:spPr>
      </p:pic>
    </p:spTree>
    <p:extLst>
      <p:ext uri="{BB962C8B-B14F-4D97-AF65-F5344CB8AC3E}">
        <p14:creationId xmlns:p14="http://schemas.microsoft.com/office/powerpoint/2010/main" val="340427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812CB-85FF-7FD7-7414-C5CF457157BF}"/>
              </a:ext>
            </a:extLst>
          </p:cNvPr>
          <p:cNvSpPr>
            <a:spLocks noGrp="1"/>
          </p:cNvSpPr>
          <p:nvPr>
            <p:ph type="title"/>
          </p:nvPr>
        </p:nvSpPr>
        <p:spPr>
          <a:xfrm>
            <a:off x="839788" y="499533"/>
            <a:ext cx="2800879" cy="5690130"/>
          </a:xfrm>
        </p:spPr>
        <p:txBody>
          <a:bodyPr anchor="ctr">
            <a:normAutofit/>
          </a:bodyPr>
          <a:lstStyle/>
          <a:p>
            <a:r>
              <a:rPr lang="da-DK"/>
              <a:t>Meeting</a:t>
            </a:r>
            <a:br>
              <a:rPr lang="da-DK"/>
            </a:br>
            <a:r>
              <a:rPr lang="da-DK"/>
              <a:t>Purpose</a:t>
            </a:r>
            <a:endParaRPr lang="en-US"/>
          </a:p>
        </p:txBody>
      </p:sp>
      <p:graphicFrame>
        <p:nvGraphicFramePr>
          <p:cNvPr id="8" name="Content Placeholder 5">
            <a:extLst>
              <a:ext uri="{FF2B5EF4-FFF2-40B4-BE49-F238E27FC236}">
                <a16:creationId xmlns:a16="http://schemas.microsoft.com/office/drawing/2014/main" id="{508C04F7-B951-6C24-E251-7C4668A0137D}"/>
              </a:ext>
            </a:extLst>
          </p:cNvPr>
          <p:cNvGraphicFramePr>
            <a:graphicFrameLocks noGrp="1"/>
          </p:cNvGraphicFramePr>
          <p:nvPr>
            <p:ph sz="quarter" idx="4"/>
            <p:extLst>
              <p:ext uri="{D42A27DB-BD31-4B8C-83A1-F6EECF244321}">
                <p14:modId xmlns:p14="http://schemas.microsoft.com/office/powerpoint/2010/main" val="2811682598"/>
              </p:ext>
            </p:extLst>
          </p:nvPr>
        </p:nvGraphicFramePr>
        <p:xfrm>
          <a:off x="5638800" y="1347537"/>
          <a:ext cx="6294099" cy="484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Badge 1 outline">
            <a:extLst>
              <a:ext uri="{FF2B5EF4-FFF2-40B4-BE49-F238E27FC236}">
                <a16:creationId xmlns:a16="http://schemas.microsoft.com/office/drawing/2014/main" id="{184AFCD2-2D33-CBE3-3009-BD703521D5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4400" y="1347537"/>
            <a:ext cx="914400" cy="914400"/>
          </a:xfrm>
          <a:prstGeom prst="rect">
            <a:avLst/>
          </a:prstGeom>
        </p:spPr>
      </p:pic>
      <p:pic>
        <p:nvPicPr>
          <p:cNvPr id="6" name="Graphic 5" descr="Badge outline">
            <a:extLst>
              <a:ext uri="{FF2B5EF4-FFF2-40B4-BE49-F238E27FC236}">
                <a16:creationId xmlns:a16="http://schemas.microsoft.com/office/drawing/2014/main" id="{B519DD2C-C9A4-7791-CA81-27170D4A01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24400" y="3768600"/>
            <a:ext cx="914400" cy="914400"/>
          </a:xfrm>
          <a:prstGeom prst="rect">
            <a:avLst/>
          </a:prstGeom>
        </p:spPr>
      </p:pic>
    </p:spTree>
    <p:extLst>
      <p:ext uri="{BB962C8B-B14F-4D97-AF65-F5344CB8AC3E}">
        <p14:creationId xmlns:p14="http://schemas.microsoft.com/office/powerpoint/2010/main" val="933872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98F5-118B-01FD-EBCB-689575C3D07C}"/>
              </a:ext>
            </a:extLst>
          </p:cNvPr>
          <p:cNvSpPr>
            <a:spLocks noGrp="1"/>
          </p:cNvSpPr>
          <p:nvPr>
            <p:ph type="title"/>
          </p:nvPr>
        </p:nvSpPr>
        <p:spPr/>
        <p:txBody>
          <a:bodyPr/>
          <a:lstStyle/>
          <a:p>
            <a:r>
              <a:rPr lang="en-US"/>
              <a:t>What We Need From You</a:t>
            </a:r>
          </a:p>
        </p:txBody>
      </p:sp>
      <p:sp>
        <p:nvSpPr>
          <p:cNvPr id="3" name="Content Placeholder 2">
            <a:extLst>
              <a:ext uri="{FF2B5EF4-FFF2-40B4-BE49-F238E27FC236}">
                <a16:creationId xmlns:a16="http://schemas.microsoft.com/office/drawing/2014/main" id="{D1409266-C649-03AE-4794-8E4FA1487287}"/>
              </a:ext>
            </a:extLst>
          </p:cNvPr>
          <p:cNvSpPr>
            <a:spLocks noGrp="1"/>
          </p:cNvSpPr>
          <p:nvPr>
            <p:ph sz="quarter" idx="4"/>
          </p:nvPr>
        </p:nvSpPr>
        <p:spPr>
          <a:xfrm>
            <a:off x="4656667" y="499533"/>
            <a:ext cx="7040962" cy="5690130"/>
          </a:xfrm>
        </p:spPr>
        <p:txBody>
          <a:bodyPr vert="horz" lIns="91440" tIns="45720" rIns="91440" bIns="45720" rtlCol="0" anchor="t">
            <a:normAutofit/>
          </a:bodyPr>
          <a:lstStyle/>
          <a:p>
            <a:r>
              <a:rPr lang="en-US" dirty="0">
                <a:latin typeface="Myriad Pro"/>
              </a:rPr>
              <a:t>ADOT is currently seeking input on:</a:t>
            </a:r>
          </a:p>
          <a:p>
            <a:pPr lvl="1"/>
            <a:r>
              <a:rPr lang="en-US" dirty="0">
                <a:latin typeface="Myriad Pro"/>
              </a:rPr>
              <a:t>Comments or concerns on the preliminary purpose and need for the study</a:t>
            </a:r>
          </a:p>
          <a:p>
            <a:pPr lvl="1"/>
            <a:r>
              <a:rPr lang="en-US" dirty="0">
                <a:latin typeface="Myriad Pro"/>
              </a:rPr>
              <a:t>Comments or concerns on the preliminary range of alternatives for the study</a:t>
            </a:r>
          </a:p>
          <a:p>
            <a:pPr lvl="1"/>
            <a:r>
              <a:rPr lang="en-US" dirty="0">
                <a:latin typeface="Myriad Pro"/>
              </a:rPr>
              <a:t>Comments or concerns on the preliminary interchanges for the study</a:t>
            </a:r>
          </a:p>
          <a:p>
            <a:pPr lvl="1"/>
            <a:r>
              <a:rPr lang="en-US" dirty="0">
                <a:latin typeface="Myriad Pro"/>
              </a:rPr>
              <a:t>Comments or concerns on the environmental considerations for the study</a:t>
            </a:r>
          </a:p>
          <a:p>
            <a:pPr lvl="1"/>
            <a:r>
              <a:rPr lang="en-US" dirty="0">
                <a:latin typeface="Myriad Pro"/>
              </a:rPr>
              <a:t>Location specific comments for the study</a:t>
            </a:r>
          </a:p>
          <a:p>
            <a:pPr lvl="1"/>
            <a:endParaRPr lang="en-US" dirty="0"/>
          </a:p>
          <a:p>
            <a:pPr lvl="1"/>
            <a:endParaRPr lang="en-US" dirty="0"/>
          </a:p>
        </p:txBody>
      </p:sp>
    </p:spTree>
    <p:extLst>
      <p:ext uri="{BB962C8B-B14F-4D97-AF65-F5344CB8AC3E}">
        <p14:creationId xmlns:p14="http://schemas.microsoft.com/office/powerpoint/2010/main" val="270118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A49F-DA23-670F-6450-D215C0AD3520}"/>
              </a:ext>
            </a:extLst>
          </p:cNvPr>
          <p:cNvSpPr>
            <a:spLocks noGrp="1"/>
          </p:cNvSpPr>
          <p:nvPr>
            <p:ph type="title"/>
          </p:nvPr>
        </p:nvSpPr>
        <p:spPr>
          <a:xfrm>
            <a:off x="839788" y="499533"/>
            <a:ext cx="2800879" cy="5690130"/>
          </a:xfrm>
        </p:spPr>
        <p:txBody>
          <a:bodyPr anchor="ctr">
            <a:normAutofit/>
          </a:bodyPr>
          <a:lstStyle/>
          <a:p>
            <a:r>
              <a:rPr lang="en-US"/>
              <a:t>How to Comment</a:t>
            </a:r>
          </a:p>
        </p:txBody>
      </p:sp>
      <p:sp>
        <p:nvSpPr>
          <p:cNvPr id="3" name="Content Placeholder 2">
            <a:extLst>
              <a:ext uri="{FF2B5EF4-FFF2-40B4-BE49-F238E27FC236}">
                <a16:creationId xmlns:a16="http://schemas.microsoft.com/office/drawing/2014/main" id="{62D7A947-11B0-6BAD-DFF1-6850CC41BA42}"/>
              </a:ext>
            </a:extLst>
          </p:cNvPr>
          <p:cNvSpPr>
            <a:spLocks noGrp="1"/>
          </p:cNvSpPr>
          <p:nvPr>
            <p:ph sz="quarter" idx="4"/>
          </p:nvPr>
        </p:nvSpPr>
        <p:spPr>
          <a:xfrm>
            <a:off x="5183718" y="1051252"/>
            <a:ext cx="6928907" cy="5158038"/>
          </a:xfrm>
        </p:spPr>
        <p:txBody>
          <a:bodyPr vert="horz" lIns="91440" tIns="45720" rIns="91440" bIns="45720" rtlCol="0" anchor="t">
            <a:normAutofit fontScale="92500" lnSpcReduction="20000"/>
          </a:bodyPr>
          <a:lstStyle/>
          <a:p>
            <a:pPr marL="0" indent="0">
              <a:lnSpc>
                <a:spcPct val="100000"/>
              </a:lnSpc>
              <a:spcBef>
                <a:spcPts val="600"/>
              </a:spcBef>
              <a:buNone/>
              <a:tabLst>
                <a:tab pos="457200" algn="l"/>
              </a:tabLst>
            </a:pPr>
            <a:endParaRPr lang="en-US" sz="2400" b="1" dirty="0">
              <a:effectLst/>
            </a:endParaRPr>
          </a:p>
          <a:p>
            <a:pPr marL="0" indent="0">
              <a:lnSpc>
                <a:spcPct val="100000"/>
              </a:lnSpc>
              <a:spcBef>
                <a:spcPts val="600"/>
              </a:spcBef>
              <a:buNone/>
              <a:tabLst>
                <a:tab pos="457200" algn="l"/>
              </a:tabLst>
            </a:pPr>
            <a:endParaRPr lang="en-US" sz="2400" b="1" dirty="0"/>
          </a:p>
          <a:p>
            <a:pPr marL="0" indent="0">
              <a:lnSpc>
                <a:spcPct val="100000"/>
              </a:lnSpc>
              <a:spcBef>
                <a:spcPts val="600"/>
              </a:spcBef>
              <a:buNone/>
              <a:tabLst>
                <a:tab pos="457200" algn="l"/>
              </a:tabLst>
            </a:pPr>
            <a:br>
              <a:rPr lang="en-US" sz="2400" b="1" dirty="0">
                <a:effectLst/>
              </a:rPr>
            </a:br>
            <a:br>
              <a:rPr lang="en-US" sz="2400" b="1" dirty="0">
                <a:effectLst/>
              </a:rPr>
            </a:br>
            <a:r>
              <a:rPr lang="en-US" sz="2400" b="1" dirty="0">
                <a:effectLst/>
              </a:rPr>
              <a:t>Attend one of our public meetings (in-person or virtual) </a:t>
            </a:r>
            <a:br>
              <a:rPr lang="en-US" sz="2400" b="1" dirty="0">
                <a:effectLst/>
              </a:rPr>
            </a:br>
            <a:br>
              <a:rPr lang="en-US" sz="2400" b="1" dirty="0">
                <a:effectLst/>
              </a:rPr>
            </a:br>
            <a:r>
              <a:rPr lang="en-US" sz="2400" b="1" dirty="0">
                <a:effectLst/>
              </a:rPr>
              <a:t>Online comments: </a:t>
            </a:r>
            <a:r>
              <a:rPr lang="en-US" sz="2400" dirty="0">
                <a:effectLst/>
                <a:hlinkClick r:id="rId3">
                  <a:extLst>
                    <a:ext uri="{A12FA001-AC4F-418D-AE19-62706E023703}">
                      <ahyp:hlinkClr xmlns:ahyp="http://schemas.microsoft.com/office/drawing/2018/hyperlinkcolor" val="tx"/>
                    </a:ext>
                  </a:extLst>
                </a:hlinkClick>
              </a:rPr>
              <a:t>www.northsouth-segment1.com</a:t>
            </a:r>
            <a:r>
              <a:rPr lang="en-US" sz="2400" dirty="0">
                <a:effectLst/>
              </a:rPr>
              <a:t> </a:t>
            </a:r>
            <a:r>
              <a:rPr lang="en-US" sz="2400" b="1" dirty="0">
                <a:effectLst/>
              </a:rPr>
              <a:t>	</a:t>
            </a:r>
            <a:br>
              <a:rPr lang="en-US" sz="2400" b="1" dirty="0">
                <a:effectLst/>
              </a:rPr>
            </a:br>
            <a:endParaRPr lang="en-US" sz="2400" b="1" dirty="0">
              <a:effectLst/>
            </a:endParaRPr>
          </a:p>
          <a:p>
            <a:pPr marL="0" indent="0">
              <a:lnSpc>
                <a:spcPct val="100000"/>
              </a:lnSpc>
              <a:spcBef>
                <a:spcPts val="600"/>
              </a:spcBef>
              <a:buNone/>
              <a:tabLst>
                <a:tab pos="457200" algn="l"/>
              </a:tabLst>
            </a:pPr>
            <a:r>
              <a:rPr lang="en-US" sz="2400" b="1" dirty="0">
                <a:effectLst/>
              </a:rPr>
              <a:t>Email: </a:t>
            </a:r>
            <a:r>
              <a:rPr lang="en-US" sz="2400" dirty="0">
                <a:effectLst/>
                <a:hlinkClick r:id="rId4">
                  <a:extLst>
                    <a:ext uri="{A12FA001-AC4F-418D-AE19-62706E023703}">
                      <ahyp:hlinkClr xmlns:ahyp="http://schemas.microsoft.com/office/drawing/2018/hyperlinkcolor" val="tx"/>
                    </a:ext>
                  </a:extLst>
                </a:hlinkClick>
              </a:rPr>
              <a:t>info@northsouth-segment1.com</a:t>
            </a:r>
            <a:r>
              <a:rPr lang="en-US" sz="2400" dirty="0">
                <a:effectLst/>
              </a:rPr>
              <a:t> </a:t>
            </a:r>
            <a:r>
              <a:rPr lang="en-US" sz="2400" b="1" dirty="0">
                <a:effectLst/>
              </a:rPr>
              <a:t>	</a:t>
            </a:r>
            <a:br>
              <a:rPr lang="en-US" sz="2400" b="1" dirty="0">
                <a:effectLst/>
              </a:rPr>
            </a:br>
            <a:br>
              <a:rPr lang="en-US" sz="2400" b="1" dirty="0">
                <a:effectLst/>
              </a:rPr>
            </a:br>
            <a:r>
              <a:rPr lang="en-US" sz="2400" b="1" dirty="0">
                <a:effectLst/>
              </a:rPr>
              <a:t>Call: </a:t>
            </a:r>
            <a:r>
              <a:rPr lang="en-US" sz="2400" dirty="0">
                <a:effectLst/>
              </a:rPr>
              <a:t>602-474-3990</a:t>
            </a:r>
          </a:p>
          <a:p>
            <a:pPr marL="0" indent="0">
              <a:lnSpc>
                <a:spcPct val="100000"/>
              </a:lnSpc>
              <a:spcBef>
                <a:spcPts val="600"/>
              </a:spcBef>
              <a:buNone/>
              <a:tabLst>
                <a:tab pos="457200" algn="l"/>
              </a:tabLst>
            </a:pPr>
            <a:r>
              <a:rPr lang="en-US" sz="2400" b="1" dirty="0">
                <a:effectLst/>
                <a:latin typeface="Myriad Pro"/>
              </a:rPr>
              <a:t>	</a:t>
            </a:r>
            <a:br>
              <a:rPr lang="en-US" sz="2400" b="1" dirty="0">
                <a:effectLst/>
                <a:latin typeface="Myriad Pro"/>
              </a:rPr>
            </a:br>
            <a:r>
              <a:rPr lang="en-US" sz="2400" b="1" dirty="0">
                <a:effectLst/>
                <a:latin typeface="Myriad Pro"/>
              </a:rPr>
              <a:t>Mail: </a:t>
            </a:r>
            <a:r>
              <a:rPr lang="en-US" sz="2400" dirty="0">
                <a:effectLst/>
                <a:latin typeface="Myriad Pro"/>
              </a:rPr>
              <a:t>ADOT </a:t>
            </a:r>
            <a:r>
              <a:rPr lang="en-US" sz="2400" dirty="0">
                <a:latin typeface="Myriad Pro"/>
              </a:rPr>
              <a:t>NSCS Segment 1 c</a:t>
            </a:r>
            <a:r>
              <a:rPr lang="en-US" sz="2400" dirty="0">
                <a:effectLst/>
                <a:latin typeface="Myriad Pro"/>
              </a:rPr>
              <a:t>/o HDR, Inc.</a:t>
            </a:r>
          </a:p>
          <a:p>
            <a:pPr marL="0" indent="0">
              <a:lnSpc>
                <a:spcPct val="100000"/>
              </a:lnSpc>
              <a:spcBef>
                <a:spcPts val="600"/>
              </a:spcBef>
              <a:buNone/>
              <a:tabLst>
                <a:tab pos="457200" algn="l"/>
              </a:tabLst>
            </a:pPr>
            <a:r>
              <a:rPr lang="en-US" sz="2400" dirty="0">
                <a:effectLst/>
              </a:rPr>
              <a:t>20 E. Thomas Rd., Suite 2500</a:t>
            </a:r>
          </a:p>
          <a:p>
            <a:pPr marL="0" indent="0">
              <a:lnSpc>
                <a:spcPct val="100000"/>
              </a:lnSpc>
              <a:spcBef>
                <a:spcPts val="600"/>
              </a:spcBef>
              <a:buNone/>
              <a:tabLst>
                <a:tab pos="457200" algn="l"/>
              </a:tabLst>
            </a:pPr>
            <a:r>
              <a:rPr lang="en-US" sz="2400" dirty="0">
                <a:effectLst/>
              </a:rPr>
              <a:t>Phoenix, AZ 85012</a:t>
            </a:r>
            <a:endParaRPr lang="en-US" sz="2400" dirty="0"/>
          </a:p>
        </p:txBody>
      </p:sp>
      <p:pic>
        <p:nvPicPr>
          <p:cNvPr id="5" name="Picture 4" descr="Diagram&#10;&#10;Description automatically generated with medium confidence">
            <a:extLst>
              <a:ext uri="{FF2B5EF4-FFF2-40B4-BE49-F238E27FC236}">
                <a16:creationId xmlns:a16="http://schemas.microsoft.com/office/drawing/2014/main" id="{F9ACCFFA-A20E-6B28-A40E-5E1C81AC6524}"/>
              </a:ext>
            </a:extLst>
          </p:cNvPr>
          <p:cNvPicPr>
            <a:picLocks noChangeAspect="1"/>
          </p:cNvPicPr>
          <p:nvPr/>
        </p:nvPicPr>
        <p:blipFill rotWithShape="1">
          <a:blip r:embed="rId5">
            <a:extLst>
              <a:ext uri="{28A0092B-C50C-407E-A947-70E740481C1C}">
                <a14:useLocalDpi xmlns:a14="http://schemas.microsoft.com/office/drawing/2010/main" val="0"/>
              </a:ext>
            </a:extLst>
          </a:blip>
          <a:srcRect l="12500" t="15641" r="13636" b="13635"/>
          <a:stretch/>
        </p:blipFill>
        <p:spPr>
          <a:xfrm>
            <a:off x="4464528" y="2292999"/>
            <a:ext cx="619127" cy="592803"/>
          </a:xfrm>
          <a:prstGeom prst="rect">
            <a:avLst/>
          </a:prstGeom>
        </p:spPr>
      </p:pic>
      <p:pic>
        <p:nvPicPr>
          <p:cNvPr id="7" name="Picture 6" descr="A picture containing wrench, tool&#10;&#10;Description automatically generated">
            <a:extLst>
              <a:ext uri="{FF2B5EF4-FFF2-40B4-BE49-F238E27FC236}">
                <a16:creationId xmlns:a16="http://schemas.microsoft.com/office/drawing/2014/main" id="{E37BA71E-3F99-462F-AEC3-5465B0E55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2141" y="2869420"/>
            <a:ext cx="723902" cy="723902"/>
          </a:xfrm>
          <a:prstGeom prst="rect">
            <a:avLst/>
          </a:prstGeom>
        </p:spPr>
      </p:pic>
      <p:pic>
        <p:nvPicPr>
          <p:cNvPr id="9" name="Picture 8" descr="A picture containing hanger, paper clip, masher&#10;&#10;Description automatically generated">
            <a:extLst>
              <a:ext uri="{FF2B5EF4-FFF2-40B4-BE49-F238E27FC236}">
                <a16:creationId xmlns:a16="http://schemas.microsoft.com/office/drawing/2014/main" id="{44E7D276-F97C-6068-47AF-1B108F30B2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4207" y="4017482"/>
            <a:ext cx="723902" cy="723902"/>
          </a:xfrm>
          <a:prstGeom prst="rect">
            <a:avLst/>
          </a:prstGeom>
        </p:spPr>
      </p:pic>
      <p:pic>
        <p:nvPicPr>
          <p:cNvPr id="11" name="Picture 10" descr="Shape, rectangle&#10;&#10;Description automatically generated">
            <a:extLst>
              <a:ext uri="{FF2B5EF4-FFF2-40B4-BE49-F238E27FC236}">
                <a16:creationId xmlns:a16="http://schemas.microsoft.com/office/drawing/2014/main" id="{C03D93EE-464D-766A-B961-2DEEC31FE134}"/>
              </a:ext>
            </a:extLst>
          </p:cNvPr>
          <p:cNvPicPr>
            <a:picLocks noChangeAspect="1"/>
          </p:cNvPicPr>
          <p:nvPr/>
        </p:nvPicPr>
        <p:blipFill rotWithShape="1">
          <a:blip r:embed="rId8">
            <a:extLst>
              <a:ext uri="{28A0092B-C50C-407E-A947-70E740481C1C}">
                <a14:useLocalDpi xmlns:a14="http://schemas.microsoft.com/office/drawing/2010/main" val="0"/>
              </a:ext>
            </a:extLst>
          </a:blip>
          <a:srcRect t="18560"/>
          <a:stretch/>
        </p:blipFill>
        <p:spPr>
          <a:xfrm>
            <a:off x="4416852" y="4817443"/>
            <a:ext cx="723902" cy="589544"/>
          </a:xfrm>
          <a:prstGeom prst="rect">
            <a:avLst/>
          </a:prstGeom>
        </p:spPr>
      </p:pic>
      <p:pic>
        <p:nvPicPr>
          <p:cNvPr id="13" name="Picture 12" descr="Icon&#10;&#10;Description automatically generated">
            <a:extLst>
              <a:ext uri="{FF2B5EF4-FFF2-40B4-BE49-F238E27FC236}">
                <a16:creationId xmlns:a16="http://schemas.microsoft.com/office/drawing/2014/main" id="{C3D4D37B-9090-8E62-8128-0633E7316EEC}"/>
              </a:ext>
            </a:extLst>
          </p:cNvPr>
          <p:cNvPicPr>
            <a:picLocks noChangeAspect="1"/>
          </p:cNvPicPr>
          <p:nvPr/>
        </p:nvPicPr>
        <p:blipFill rotWithShape="1">
          <a:blip r:embed="rId9">
            <a:extLst>
              <a:ext uri="{28A0092B-C50C-407E-A947-70E740481C1C}">
                <a14:useLocalDpi xmlns:a14="http://schemas.microsoft.com/office/drawing/2010/main" val="0"/>
              </a:ext>
            </a:extLst>
          </a:blip>
          <a:srcRect t="13331" b="21052"/>
          <a:stretch/>
        </p:blipFill>
        <p:spPr>
          <a:xfrm>
            <a:off x="4412141" y="3598748"/>
            <a:ext cx="723902" cy="475004"/>
          </a:xfrm>
          <a:prstGeom prst="rect">
            <a:avLst/>
          </a:prstGeom>
        </p:spPr>
      </p:pic>
      <p:sp>
        <p:nvSpPr>
          <p:cNvPr id="17" name="TextBox 16">
            <a:extLst>
              <a:ext uri="{FF2B5EF4-FFF2-40B4-BE49-F238E27FC236}">
                <a16:creationId xmlns:a16="http://schemas.microsoft.com/office/drawing/2014/main" id="{4BABD433-C6B5-9D8B-51F1-15D417D4D7D0}"/>
              </a:ext>
            </a:extLst>
          </p:cNvPr>
          <p:cNvSpPr txBox="1"/>
          <p:nvPr/>
        </p:nvSpPr>
        <p:spPr>
          <a:xfrm>
            <a:off x="4469240" y="984107"/>
            <a:ext cx="7637034" cy="954107"/>
          </a:xfrm>
          <a:prstGeom prst="rect">
            <a:avLst/>
          </a:prstGeom>
          <a:noFill/>
        </p:spPr>
        <p:txBody>
          <a:bodyPr wrap="square" lIns="91440" tIns="45720" rIns="91440" bIns="45720" anchor="t">
            <a:spAutoFit/>
          </a:bodyPr>
          <a:lstStyle/>
          <a:p>
            <a:r>
              <a:rPr lang="en-US" sz="2800" b="1"/>
              <a:t>Provide comments through </a:t>
            </a:r>
          </a:p>
          <a:p>
            <a:r>
              <a:rPr lang="en-US" sz="2800" b="1"/>
              <a:t>June 10, 2025.</a:t>
            </a:r>
          </a:p>
        </p:txBody>
      </p:sp>
    </p:spTree>
    <p:extLst>
      <p:ext uri="{BB962C8B-B14F-4D97-AF65-F5344CB8AC3E}">
        <p14:creationId xmlns:p14="http://schemas.microsoft.com/office/powerpoint/2010/main" val="224466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550B9-F7C6-8464-7655-EFC8D1F45124}"/>
              </a:ext>
            </a:extLst>
          </p:cNvPr>
          <p:cNvSpPr>
            <a:spLocks noGrp="1"/>
          </p:cNvSpPr>
          <p:nvPr>
            <p:ph type="title"/>
          </p:nvPr>
        </p:nvSpPr>
        <p:spPr>
          <a:xfrm>
            <a:off x="971365" y="817447"/>
            <a:ext cx="6345127" cy="3448299"/>
          </a:xfrm>
        </p:spPr>
        <p:txBody>
          <a:bodyPr/>
          <a:lstStyle/>
          <a:p>
            <a:r>
              <a:rPr lang="en-US"/>
              <a:t>Questions?</a:t>
            </a:r>
          </a:p>
        </p:txBody>
      </p:sp>
    </p:spTree>
    <p:extLst>
      <p:ext uri="{BB962C8B-B14F-4D97-AF65-F5344CB8AC3E}">
        <p14:creationId xmlns:p14="http://schemas.microsoft.com/office/powerpoint/2010/main" val="41410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550B9-F7C6-8464-7655-EFC8D1F45124}"/>
              </a:ext>
            </a:extLst>
          </p:cNvPr>
          <p:cNvSpPr>
            <a:spLocks noGrp="1"/>
          </p:cNvSpPr>
          <p:nvPr>
            <p:ph type="title"/>
          </p:nvPr>
        </p:nvSpPr>
        <p:spPr>
          <a:xfrm>
            <a:off x="971365" y="817447"/>
            <a:ext cx="6345127" cy="3448299"/>
          </a:xfrm>
        </p:spPr>
        <p:txBody>
          <a:bodyPr/>
          <a:lstStyle/>
          <a:p>
            <a:r>
              <a:rPr lang="en-US"/>
              <a:t>Thank you!</a:t>
            </a:r>
          </a:p>
        </p:txBody>
      </p:sp>
    </p:spTree>
    <p:extLst>
      <p:ext uri="{BB962C8B-B14F-4D97-AF65-F5344CB8AC3E}">
        <p14:creationId xmlns:p14="http://schemas.microsoft.com/office/powerpoint/2010/main" val="12811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781-BE51-317E-588E-B4C7B919F1FB}"/>
              </a:ext>
            </a:extLst>
          </p:cNvPr>
          <p:cNvSpPr>
            <a:spLocks noGrp="1"/>
          </p:cNvSpPr>
          <p:nvPr>
            <p:ph type="title"/>
          </p:nvPr>
        </p:nvSpPr>
        <p:spPr/>
        <p:txBody>
          <a:bodyPr/>
          <a:lstStyle/>
          <a:p>
            <a:r>
              <a:rPr lang="en-US"/>
              <a:t>Tier 2 Environmental Review Process</a:t>
            </a:r>
          </a:p>
        </p:txBody>
      </p:sp>
      <p:sp>
        <p:nvSpPr>
          <p:cNvPr id="3" name="Content Placeholder 2">
            <a:extLst>
              <a:ext uri="{FF2B5EF4-FFF2-40B4-BE49-F238E27FC236}">
                <a16:creationId xmlns:a16="http://schemas.microsoft.com/office/drawing/2014/main" id="{A7658EEE-31F7-767E-7050-0B5045B0BA22}"/>
              </a:ext>
            </a:extLst>
          </p:cNvPr>
          <p:cNvSpPr>
            <a:spLocks noGrp="1"/>
          </p:cNvSpPr>
          <p:nvPr>
            <p:ph idx="1"/>
          </p:nvPr>
        </p:nvSpPr>
        <p:spPr>
          <a:xfrm>
            <a:off x="838200" y="1478784"/>
            <a:ext cx="10515600" cy="3587203"/>
          </a:xfrm>
        </p:spPr>
        <p:txBody>
          <a:bodyPr vert="horz" lIns="91440" tIns="45720" rIns="91440" bIns="45720" rtlCol="0" anchor="t">
            <a:normAutofit fontScale="92500"/>
          </a:bodyPr>
          <a:lstStyle/>
          <a:p>
            <a:pPr marL="0" indent="0">
              <a:buNone/>
            </a:pPr>
            <a:r>
              <a:rPr lang="en-US" dirty="0">
                <a:latin typeface="Myriad Pro"/>
              </a:rPr>
              <a:t>The National Environmental Policy Act (NEPA) requires:</a:t>
            </a:r>
          </a:p>
          <a:p>
            <a:r>
              <a:rPr lang="en-US" dirty="0"/>
              <a:t>Agencies to analyze, disclose, avoid, minimize, or mitigate adverse environmental impacts for studies with federal involvement</a:t>
            </a:r>
          </a:p>
          <a:p>
            <a:r>
              <a:rPr lang="en-US" dirty="0">
                <a:latin typeface="Myriad Pro"/>
              </a:rPr>
              <a:t>Applicable federal agencies to review the proposed project's impacts and mitigation documented during the NEPA process</a:t>
            </a:r>
          </a:p>
          <a:p>
            <a:r>
              <a:rPr lang="en-US" dirty="0">
                <a:latin typeface="Myriad Pro"/>
              </a:rPr>
              <a:t>Public involvement activities to identify public concerns/controversy, and to solicit public feedback on environmental impacts of the proposed project</a:t>
            </a:r>
          </a:p>
        </p:txBody>
      </p:sp>
      <p:sp>
        <p:nvSpPr>
          <p:cNvPr id="5" name="TextBox 4">
            <a:extLst>
              <a:ext uri="{FF2B5EF4-FFF2-40B4-BE49-F238E27FC236}">
                <a16:creationId xmlns:a16="http://schemas.microsoft.com/office/drawing/2014/main" id="{89E81392-967A-5A1F-A90F-6543908DE0C3}"/>
              </a:ext>
            </a:extLst>
          </p:cNvPr>
          <p:cNvSpPr txBox="1"/>
          <p:nvPr/>
        </p:nvSpPr>
        <p:spPr>
          <a:xfrm>
            <a:off x="630621" y="5495973"/>
            <a:ext cx="10930759" cy="830997"/>
          </a:xfrm>
          <a:prstGeom prst="rect">
            <a:avLst/>
          </a:prstGeom>
          <a:solidFill>
            <a:srgbClr val="FF9933"/>
          </a:solidFill>
        </p:spPr>
        <p:txBody>
          <a:bodyPr wrap="square" lIns="91440" tIns="45720" rIns="91440" bIns="45720" anchor="t">
            <a:spAutoFit/>
          </a:bodyPr>
          <a:lstStyle/>
          <a:p>
            <a:pPr algn="ctr"/>
            <a:r>
              <a:rPr lang="en-US" sz="2400" b="1"/>
              <a:t>A Tier 2 Environmental Impact Statement, under NEPA, will be prepared to evaluate potential impacts of the proposed project.</a:t>
            </a:r>
            <a:endParaRPr lang="en-US" sz="2400" b="1" strike="sngStrike"/>
          </a:p>
        </p:txBody>
      </p:sp>
    </p:spTree>
    <p:extLst>
      <p:ext uri="{BB962C8B-B14F-4D97-AF65-F5344CB8AC3E}">
        <p14:creationId xmlns:p14="http://schemas.microsoft.com/office/powerpoint/2010/main" val="127195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F574-F2A3-7EFE-A2A4-A16BC277A6A7}"/>
              </a:ext>
            </a:extLst>
          </p:cNvPr>
          <p:cNvSpPr>
            <a:spLocks noGrp="1"/>
          </p:cNvSpPr>
          <p:nvPr>
            <p:ph type="title"/>
          </p:nvPr>
        </p:nvSpPr>
        <p:spPr>
          <a:xfrm>
            <a:off x="839788" y="499533"/>
            <a:ext cx="3026259" cy="5690130"/>
          </a:xfrm>
        </p:spPr>
        <p:txBody>
          <a:bodyPr anchor="ctr">
            <a:normAutofit/>
          </a:bodyPr>
          <a:lstStyle/>
          <a:p>
            <a:r>
              <a:rPr lang="en-US" sz="4100"/>
              <a:t>NEPA Disclosure </a:t>
            </a:r>
          </a:p>
        </p:txBody>
      </p:sp>
      <p:sp>
        <p:nvSpPr>
          <p:cNvPr id="3" name="Content Placeholder 2">
            <a:extLst>
              <a:ext uri="{FF2B5EF4-FFF2-40B4-BE49-F238E27FC236}">
                <a16:creationId xmlns:a16="http://schemas.microsoft.com/office/drawing/2014/main" id="{C6042627-95AB-885F-F54B-8E8CBA744B8D}"/>
              </a:ext>
            </a:extLst>
          </p:cNvPr>
          <p:cNvSpPr>
            <a:spLocks noGrp="1"/>
          </p:cNvSpPr>
          <p:nvPr>
            <p:ph sz="quarter" idx="4"/>
          </p:nvPr>
        </p:nvSpPr>
        <p:spPr>
          <a:xfrm>
            <a:off x="4656668" y="1347537"/>
            <a:ext cx="6375400" cy="4842126"/>
          </a:xfrm>
        </p:spPr>
        <p:txBody>
          <a:bodyPr>
            <a:normAutofit/>
          </a:bodyPr>
          <a:lstStyle/>
          <a:p>
            <a:pPr marL="0" indent="0">
              <a:buNone/>
            </a:pPr>
            <a:r>
              <a:rPr lang="en-US" i="1">
                <a:effectLst/>
              </a:rPr>
              <a:t>The environmental review, consultation and other actions required by applicable Federal environmental laws for this project are being or have been carried out by ADOT pursuant to 23 USC 327 and a Memorandum of Understanding dated 06/25/2024 and executed by FHWA and ADOT.</a:t>
            </a:r>
          </a:p>
          <a:p>
            <a:pPr marL="0" indent="0">
              <a:buNone/>
            </a:pPr>
            <a:endParaRPr lang="en-US"/>
          </a:p>
        </p:txBody>
      </p:sp>
    </p:spTree>
    <p:extLst>
      <p:ext uri="{BB962C8B-B14F-4D97-AF65-F5344CB8AC3E}">
        <p14:creationId xmlns:p14="http://schemas.microsoft.com/office/powerpoint/2010/main" val="297716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D713A0-0D3D-15AE-C432-0C300BD81C8D}"/>
              </a:ext>
            </a:extLst>
          </p:cNvPr>
          <p:cNvSpPr>
            <a:spLocks noGrp="1"/>
          </p:cNvSpPr>
          <p:nvPr>
            <p:ph sz="quarter" idx="4"/>
          </p:nvPr>
        </p:nvSpPr>
        <p:spPr>
          <a:xfrm>
            <a:off x="3909420" y="936627"/>
            <a:ext cx="8031291" cy="6288733"/>
          </a:xfrm>
        </p:spPr>
        <p:txBody>
          <a:bodyPr vert="horz" lIns="91440" tIns="45720" rIns="91440" bIns="45720" rtlCol="0" anchor="t">
            <a:noAutofit/>
          </a:bodyPr>
          <a:lstStyle/>
          <a:p>
            <a:pPr marL="342900" marR="0" lvl="0" indent="-342900">
              <a:lnSpc>
                <a:spcPct val="100000"/>
              </a:lnSpc>
              <a:spcBef>
                <a:spcPts val="600"/>
              </a:spcBef>
              <a:spcAft>
                <a:spcPts val="2400"/>
              </a:spcAft>
              <a:buFont typeface="Arial" panose="020B0604020202020204" pitchFamily="34" charset="0"/>
              <a:buChar char="•"/>
              <a:tabLst>
                <a:tab pos="457200" algn="l"/>
              </a:tabLst>
            </a:pPr>
            <a:r>
              <a:rPr lang="en-US" dirty="0">
                <a:latin typeface="+mn-lt"/>
                <a:ea typeface="Times New Roman" panose="02020603050405020304" pitchFamily="18" charset="0"/>
                <a:cs typeface="Times New Roman"/>
              </a:rPr>
              <a:t>In Aug. 2021 ADOT selected a 1,500-foot wide North-South corridor through a Tier</a:t>
            </a:r>
            <a:r>
              <a:rPr lang="en-US" sz="2800" dirty="0">
                <a:effectLst/>
                <a:latin typeface="+mn-lt"/>
                <a:ea typeface="Times New Roman" panose="02020603050405020304" pitchFamily="18" charset="0"/>
                <a:cs typeface="Times New Roman"/>
              </a:rPr>
              <a:t> 1 Environmental Impact Statement (EIS)/DCR process</a:t>
            </a:r>
          </a:p>
          <a:p>
            <a:pPr marL="342900" indent="-342900">
              <a:lnSpc>
                <a:spcPct val="100000"/>
              </a:lnSpc>
              <a:spcBef>
                <a:spcPts val="600"/>
              </a:spcBef>
              <a:spcAft>
                <a:spcPts val="2400"/>
              </a:spcAft>
              <a:tabLst>
                <a:tab pos="457200" algn="l"/>
              </a:tabLst>
            </a:pPr>
            <a:r>
              <a:rPr lang="en-US" sz="2800" dirty="0">
                <a:effectLst/>
                <a:latin typeface="+mn-lt"/>
                <a:ea typeface="Times New Roman" panose="02020603050405020304" pitchFamily="18" charset="0"/>
                <a:cs typeface="Times New Roman"/>
              </a:rPr>
              <a:t>Corridor spans over 50 miles between US 60 and Interstate 10 (I-10)</a:t>
            </a:r>
          </a:p>
          <a:p>
            <a:pPr marL="342900" indent="-342900">
              <a:lnSpc>
                <a:spcPct val="100000"/>
              </a:lnSpc>
              <a:spcBef>
                <a:spcPts val="600"/>
              </a:spcBef>
              <a:spcAft>
                <a:spcPts val="2400"/>
              </a:spcAft>
              <a:tabLst>
                <a:tab pos="457200" algn="l"/>
              </a:tabLst>
            </a:pPr>
            <a:r>
              <a:rPr lang="en-US" dirty="0">
                <a:latin typeface="+mn-lt"/>
              </a:rPr>
              <a:t>The Tier 1 North-South Corridor was split into two segments for Tier 2 analyses, the Segment 1 Study and Segment 2 Study </a:t>
            </a:r>
          </a:p>
        </p:txBody>
      </p:sp>
      <p:sp>
        <p:nvSpPr>
          <p:cNvPr id="3" name="Title 2">
            <a:extLst>
              <a:ext uri="{FF2B5EF4-FFF2-40B4-BE49-F238E27FC236}">
                <a16:creationId xmlns:a16="http://schemas.microsoft.com/office/drawing/2014/main" id="{026A1079-954B-3832-D70F-0B5CA18781C1}"/>
              </a:ext>
            </a:extLst>
          </p:cNvPr>
          <p:cNvSpPr>
            <a:spLocks noGrp="1"/>
          </p:cNvSpPr>
          <p:nvPr>
            <p:ph type="title"/>
          </p:nvPr>
        </p:nvSpPr>
        <p:spPr>
          <a:xfrm>
            <a:off x="4060094" y="153804"/>
            <a:ext cx="8031291" cy="780587"/>
          </a:xfrm>
        </p:spPr>
        <p:txBody>
          <a:bodyPr anchor="ctr">
            <a:normAutofit fontScale="90000"/>
          </a:bodyPr>
          <a:lstStyle/>
          <a:p>
            <a:r>
              <a:rPr lang="en-US" dirty="0">
                <a:solidFill>
                  <a:schemeClr val="bg1"/>
                </a:solidFill>
                <a:latin typeface="Myriad Pro"/>
              </a:rPr>
              <a:t>North-South Corridor Background </a:t>
            </a:r>
          </a:p>
        </p:txBody>
      </p:sp>
      <p:pic>
        <p:nvPicPr>
          <p:cNvPr id="6" name="Picture 5">
            <a:extLst>
              <a:ext uri="{FF2B5EF4-FFF2-40B4-BE49-F238E27FC236}">
                <a16:creationId xmlns:a16="http://schemas.microsoft.com/office/drawing/2014/main" id="{240F6F94-C320-CB2F-4D58-0392DC3C2A2C}"/>
              </a:ext>
            </a:extLst>
          </p:cNvPr>
          <p:cNvPicPr>
            <a:picLocks noChangeAspect="1"/>
          </p:cNvPicPr>
          <p:nvPr/>
        </p:nvPicPr>
        <p:blipFill>
          <a:blip r:embed="rId3"/>
          <a:stretch>
            <a:fillRect/>
          </a:stretch>
        </p:blipFill>
        <p:spPr>
          <a:xfrm>
            <a:off x="0" y="0"/>
            <a:ext cx="4128684" cy="6858000"/>
          </a:xfrm>
          <a:prstGeom prst="rect">
            <a:avLst/>
          </a:prstGeom>
        </p:spPr>
      </p:pic>
    </p:spTree>
    <p:extLst>
      <p:ext uri="{BB962C8B-B14F-4D97-AF65-F5344CB8AC3E}">
        <p14:creationId xmlns:p14="http://schemas.microsoft.com/office/powerpoint/2010/main" val="132365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F14A05C-576E-80E5-D638-154320A657E0}"/>
              </a:ext>
            </a:extLst>
          </p:cNvPr>
          <p:cNvSpPr>
            <a:spLocks noGrp="1"/>
          </p:cNvSpPr>
          <p:nvPr>
            <p:ph type="title"/>
          </p:nvPr>
        </p:nvSpPr>
        <p:spPr>
          <a:xfrm>
            <a:off x="839788" y="499533"/>
            <a:ext cx="2800879" cy="5690130"/>
          </a:xfrm>
        </p:spPr>
        <p:txBody>
          <a:bodyPr anchor="ctr">
            <a:normAutofit/>
          </a:bodyPr>
          <a:lstStyle/>
          <a:p>
            <a:r>
              <a:rPr lang="en-US"/>
              <a:t>Tier 1 Studies vs Tier 2 Studies</a:t>
            </a:r>
          </a:p>
        </p:txBody>
      </p:sp>
      <p:pic>
        <p:nvPicPr>
          <p:cNvPr id="2" name="Picture 1">
            <a:extLst>
              <a:ext uri="{FF2B5EF4-FFF2-40B4-BE49-F238E27FC236}">
                <a16:creationId xmlns:a16="http://schemas.microsoft.com/office/drawing/2014/main" id="{C201DC99-D130-14BB-66A0-7E9C30EAA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349" y="429768"/>
            <a:ext cx="7641357" cy="5998464"/>
          </a:xfrm>
          <a:prstGeom prst="rect">
            <a:avLst/>
          </a:prstGeom>
          <a:noFill/>
        </p:spPr>
      </p:pic>
    </p:spTree>
    <p:extLst>
      <p:ext uri="{BB962C8B-B14F-4D97-AF65-F5344CB8AC3E}">
        <p14:creationId xmlns:p14="http://schemas.microsoft.com/office/powerpoint/2010/main" val="359022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41B98-237D-9FDD-E441-21BE23DC02FA}"/>
              </a:ext>
            </a:extLst>
          </p:cNvPr>
          <p:cNvPicPr>
            <a:picLocks noChangeAspect="1"/>
          </p:cNvPicPr>
          <p:nvPr/>
        </p:nvPicPr>
        <p:blipFill>
          <a:blip r:embed="rId3"/>
          <a:stretch>
            <a:fillRect/>
          </a:stretch>
        </p:blipFill>
        <p:spPr>
          <a:xfrm>
            <a:off x="0" y="0"/>
            <a:ext cx="4128684" cy="6858000"/>
          </a:xfrm>
          <a:prstGeom prst="rect">
            <a:avLst/>
          </a:prstGeom>
        </p:spPr>
      </p:pic>
      <p:sp>
        <p:nvSpPr>
          <p:cNvPr id="5" name="Content Placeholder 4">
            <a:extLst>
              <a:ext uri="{FF2B5EF4-FFF2-40B4-BE49-F238E27FC236}">
                <a16:creationId xmlns:a16="http://schemas.microsoft.com/office/drawing/2014/main" id="{1310F763-99A8-DD92-9CF3-96C174D52610}"/>
              </a:ext>
            </a:extLst>
          </p:cNvPr>
          <p:cNvSpPr>
            <a:spLocks noGrp="1"/>
          </p:cNvSpPr>
          <p:nvPr>
            <p:ph sz="quarter" idx="4"/>
          </p:nvPr>
        </p:nvSpPr>
        <p:spPr>
          <a:xfrm>
            <a:off x="8452770" y="1308180"/>
            <a:ext cx="3518040" cy="4889342"/>
          </a:xfrm>
        </p:spPr>
        <p:txBody>
          <a:bodyPr vert="horz" lIns="91440" tIns="45720" rIns="91440" bIns="45720" rtlCol="0" anchor="t">
            <a:normAutofit/>
          </a:bodyPr>
          <a:lstStyle/>
          <a:p>
            <a:r>
              <a:rPr lang="en-US" dirty="0">
                <a:latin typeface="Myriad Pro"/>
              </a:rPr>
              <a:t>Segment 1 Study extends from US 60 to Arizona Farms Road</a:t>
            </a:r>
          </a:p>
          <a:p>
            <a:r>
              <a:rPr lang="en-US" dirty="0">
                <a:latin typeface="Myriad Pro"/>
              </a:rPr>
              <a:t>Approximately 20 miles long</a:t>
            </a:r>
          </a:p>
        </p:txBody>
      </p:sp>
      <p:sp>
        <p:nvSpPr>
          <p:cNvPr id="4" name="Title 3">
            <a:extLst>
              <a:ext uri="{FF2B5EF4-FFF2-40B4-BE49-F238E27FC236}">
                <a16:creationId xmlns:a16="http://schemas.microsoft.com/office/drawing/2014/main" id="{1D646001-A3D9-8022-EFFF-A4B2AD55BC7F}"/>
              </a:ext>
            </a:extLst>
          </p:cNvPr>
          <p:cNvSpPr>
            <a:spLocks noGrp="1"/>
          </p:cNvSpPr>
          <p:nvPr>
            <p:ph type="title"/>
          </p:nvPr>
        </p:nvSpPr>
        <p:spPr>
          <a:xfrm>
            <a:off x="8452770" y="271554"/>
            <a:ext cx="3840480" cy="770004"/>
          </a:xfrm>
        </p:spPr>
        <p:txBody>
          <a:bodyPr anchor="ctr">
            <a:normAutofit/>
          </a:bodyPr>
          <a:lstStyle/>
          <a:p>
            <a:r>
              <a:rPr lang="en-US"/>
              <a:t>Study Area</a:t>
            </a:r>
          </a:p>
        </p:txBody>
      </p:sp>
      <p:sp>
        <p:nvSpPr>
          <p:cNvPr id="7" name="Double Bracket 6">
            <a:extLst>
              <a:ext uri="{FF2B5EF4-FFF2-40B4-BE49-F238E27FC236}">
                <a16:creationId xmlns:a16="http://schemas.microsoft.com/office/drawing/2014/main" id="{2F7E37A9-D59A-5C3B-ED09-FA0286C4C79E}"/>
              </a:ext>
            </a:extLst>
          </p:cNvPr>
          <p:cNvSpPr/>
          <p:nvPr/>
        </p:nvSpPr>
        <p:spPr>
          <a:xfrm>
            <a:off x="1333500" y="152400"/>
            <a:ext cx="1733550" cy="2390775"/>
          </a:xfrm>
          <a:prstGeom prst="bracketPair">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0097CE3-7BB0-BF7A-CBB4-1FB9B1189C8A}"/>
              </a:ext>
            </a:extLst>
          </p:cNvPr>
          <p:cNvCxnSpPr>
            <a:cxnSpLocks/>
            <a:stCxn id="7" idx="3"/>
          </p:cNvCxnSpPr>
          <p:nvPr/>
        </p:nvCxnSpPr>
        <p:spPr>
          <a:xfrm>
            <a:off x="3067050" y="1347788"/>
            <a:ext cx="939587" cy="17573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2E9B7B1-5763-DCBC-78BE-68E0E4422DD7}"/>
              </a:ext>
            </a:extLst>
          </p:cNvPr>
          <p:cNvPicPr>
            <a:picLocks noChangeAspect="1"/>
          </p:cNvPicPr>
          <p:nvPr/>
        </p:nvPicPr>
        <p:blipFill>
          <a:blip r:embed="rId4"/>
          <a:stretch>
            <a:fillRect/>
          </a:stretch>
        </p:blipFill>
        <p:spPr>
          <a:xfrm>
            <a:off x="3978270" y="1597794"/>
            <a:ext cx="4235460" cy="3504567"/>
          </a:xfrm>
          <a:prstGeom prst="roundRect">
            <a:avLst>
              <a:gd name="adj" fmla="val 8594"/>
            </a:avLst>
          </a:prstGeom>
          <a:solidFill>
            <a:srgbClr val="FFFFFF">
              <a:shade val="85000"/>
            </a:srgbClr>
          </a:solidFill>
          <a:ln w="28575">
            <a:solidFill>
              <a:schemeClr val="tx2"/>
            </a:solidFill>
          </a:ln>
          <a:effectLst/>
        </p:spPr>
      </p:pic>
    </p:spTree>
    <p:extLst>
      <p:ext uri="{BB962C8B-B14F-4D97-AF65-F5344CB8AC3E}">
        <p14:creationId xmlns:p14="http://schemas.microsoft.com/office/powerpoint/2010/main" val="83948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9FB9-954D-4AA0-74B2-3441024B68A4}"/>
              </a:ext>
            </a:extLst>
          </p:cNvPr>
          <p:cNvSpPr>
            <a:spLocks noGrp="1"/>
          </p:cNvSpPr>
          <p:nvPr>
            <p:ph type="title"/>
          </p:nvPr>
        </p:nvSpPr>
        <p:spPr>
          <a:xfrm>
            <a:off x="838200" y="365125"/>
            <a:ext cx="10515600" cy="1325563"/>
          </a:xfrm>
        </p:spPr>
        <p:txBody>
          <a:bodyPr anchor="ctr">
            <a:normAutofit/>
          </a:bodyPr>
          <a:lstStyle/>
          <a:p>
            <a:r>
              <a:rPr lang="en-US" dirty="0"/>
              <a:t>Study Goals</a:t>
            </a:r>
          </a:p>
        </p:txBody>
      </p:sp>
      <p:sp>
        <p:nvSpPr>
          <p:cNvPr id="4" name="Content Placeholder 3">
            <a:extLst>
              <a:ext uri="{FF2B5EF4-FFF2-40B4-BE49-F238E27FC236}">
                <a16:creationId xmlns:a16="http://schemas.microsoft.com/office/drawing/2014/main" id="{E590D2E5-6962-391C-709B-28E896F3BA14}"/>
              </a:ext>
            </a:extLst>
          </p:cNvPr>
          <p:cNvSpPr>
            <a:spLocks noGrp="1"/>
          </p:cNvSpPr>
          <p:nvPr>
            <p:ph sz="half" idx="2"/>
          </p:nvPr>
        </p:nvSpPr>
        <p:spPr>
          <a:xfrm>
            <a:off x="6320588" y="1825625"/>
            <a:ext cx="5033211" cy="4351338"/>
          </a:xfrm>
        </p:spPr>
        <p:txBody>
          <a:bodyPr vert="horz" lIns="91440" tIns="45720" rIns="91440" bIns="45720" rtlCol="0" anchor="t">
            <a:normAutofit fontScale="92500" lnSpcReduction="10000"/>
          </a:bodyPr>
          <a:lstStyle/>
          <a:p>
            <a:pPr marL="0" marR="0">
              <a:spcAft>
                <a:spcPts val="800"/>
              </a:spcAft>
              <a:buNone/>
            </a:pPr>
            <a:r>
              <a:rPr lang="en-US" b="1" kern="100" dirty="0">
                <a:effectLst/>
                <a:latin typeface="Myriad Pro"/>
              </a:rPr>
              <a:t>Ultimately the study will:</a:t>
            </a:r>
            <a:endParaRPr lang="en-US" b="1" dirty="0">
              <a:effectLst/>
              <a:latin typeface="Myriad Pro"/>
            </a:endParaRPr>
          </a:p>
          <a:p>
            <a:pPr marL="342900" marR="0" lvl="0" indent="-342900">
              <a:spcAft>
                <a:spcPts val="800"/>
              </a:spcAft>
              <a:buSzPct val="46000"/>
              <a:buFont typeface="Symbol" panose="05050102010706020507" pitchFamily="18" charset="2"/>
              <a:buChar char=""/>
              <a:tabLst>
                <a:tab pos="457200" algn="l"/>
              </a:tabLst>
            </a:pPr>
            <a:r>
              <a:rPr lang="en-US" sz="2400" dirty="0"/>
              <a:t>Recommend a preferred alternative for the project alignment</a:t>
            </a:r>
          </a:p>
          <a:p>
            <a:pPr marL="342900" marR="0" lvl="0" indent="-342900">
              <a:spcAft>
                <a:spcPts val="800"/>
              </a:spcAft>
              <a:buSzPct val="46000"/>
              <a:buFont typeface="Symbol" panose="05050102010706020507" pitchFamily="18" charset="2"/>
              <a:buChar char=""/>
              <a:tabLst>
                <a:tab pos="457200" algn="l"/>
              </a:tabLst>
            </a:pPr>
            <a:r>
              <a:rPr lang="en-US" sz="2400" dirty="0"/>
              <a:t>Develop and circulate for public review and comment a Draft Tier 2 EIS and DCR that identifies the Preferred Build Alternative, which will be compared against the No Build, or do nothing alternative</a:t>
            </a:r>
          </a:p>
          <a:p>
            <a:pPr marL="342900" marR="0" lvl="0" indent="-342900">
              <a:spcAft>
                <a:spcPts val="800"/>
              </a:spcAft>
              <a:buSzPct val="46000"/>
              <a:buFont typeface="Symbol" panose="05050102010706020507" pitchFamily="18" charset="2"/>
              <a:buChar char=""/>
              <a:tabLst>
                <a:tab pos="457200" algn="l"/>
              </a:tabLst>
            </a:pPr>
            <a:r>
              <a:rPr lang="en-US" sz="2400" dirty="0"/>
              <a:t>Prepare a Final EIS and DCR document and Record of Decision identifying the Selected Alternative</a:t>
            </a:r>
          </a:p>
          <a:p>
            <a:endParaRPr lang="en-US" sz="2000" dirty="0"/>
          </a:p>
        </p:txBody>
      </p:sp>
      <p:sp>
        <p:nvSpPr>
          <p:cNvPr id="5" name="Content Placeholder 4">
            <a:extLst>
              <a:ext uri="{FF2B5EF4-FFF2-40B4-BE49-F238E27FC236}">
                <a16:creationId xmlns:a16="http://schemas.microsoft.com/office/drawing/2014/main" id="{4714774C-4423-DD72-1F20-5A0AD7A13A3F}"/>
              </a:ext>
            </a:extLst>
          </p:cNvPr>
          <p:cNvSpPr>
            <a:spLocks noGrp="1"/>
          </p:cNvSpPr>
          <p:nvPr>
            <p:ph sz="half" idx="1"/>
          </p:nvPr>
        </p:nvSpPr>
        <p:spPr/>
        <p:txBody>
          <a:bodyPr vert="horz" lIns="91440" tIns="45720" rIns="91440" bIns="45720" rtlCol="0" anchor="t">
            <a:normAutofit fontScale="92500" lnSpcReduction="10000"/>
          </a:bodyPr>
          <a:lstStyle/>
          <a:p>
            <a:pPr marL="0" lvl="0" indent="0">
              <a:buNone/>
            </a:pPr>
            <a:r>
              <a:rPr lang="en-US" b="1" dirty="0">
                <a:solidFill>
                  <a:schemeClr val="tx1"/>
                </a:solidFill>
              </a:rPr>
              <a:t>The current phase of the study will:</a:t>
            </a:r>
            <a:endParaRPr lang="en-US" dirty="0">
              <a:solidFill>
                <a:schemeClr val="tx1"/>
              </a:solidFill>
            </a:endParaRPr>
          </a:p>
          <a:p>
            <a:pPr lvl="1"/>
            <a:r>
              <a:rPr lang="en-US" dirty="0">
                <a:latin typeface="+mn-lt"/>
              </a:rPr>
              <a:t>Refine the purpose and need for the proposed project</a:t>
            </a:r>
          </a:p>
          <a:p>
            <a:pPr lvl="1"/>
            <a:r>
              <a:rPr lang="en-US" dirty="0">
                <a:solidFill>
                  <a:schemeClr val="tx1"/>
                </a:solidFill>
                <a:latin typeface="+mn-lt"/>
              </a:rPr>
              <a:t>Develop a preliminary range of alternatives for potential 400-foot-wide freeway alignments within the 1,500-foot corridor established in the Tier 1 EIS</a:t>
            </a:r>
          </a:p>
          <a:p>
            <a:pPr lvl="1" rtl="0"/>
            <a:r>
              <a:rPr lang="en-US" b="0" dirty="0">
                <a:solidFill>
                  <a:schemeClr val="tx1"/>
                </a:solidFill>
                <a:latin typeface="+mn-lt"/>
              </a:rPr>
              <a:t>Review the potential interchanges found in the Tier 1 to inform initial interchange design concepts </a:t>
            </a:r>
          </a:p>
          <a:p>
            <a:endParaRPr lang="en-US" dirty="0"/>
          </a:p>
        </p:txBody>
      </p:sp>
    </p:spTree>
    <p:extLst>
      <p:ext uri="{BB962C8B-B14F-4D97-AF65-F5344CB8AC3E}">
        <p14:creationId xmlns:p14="http://schemas.microsoft.com/office/powerpoint/2010/main" val="2363972585"/>
      </p:ext>
    </p:extLst>
  </p:cSld>
  <p:clrMapOvr>
    <a:masterClrMapping/>
  </p:clrMapOvr>
</p:sld>
</file>

<file path=ppt/theme/theme1.xml><?xml version="1.0" encoding="utf-8"?>
<a:theme xmlns:a="http://schemas.openxmlformats.org/drawingml/2006/main" name="Office Theme">
  <a:themeElements>
    <a:clrScheme name="North-South">
      <a:dk1>
        <a:sysClr val="windowText" lastClr="000000"/>
      </a:dk1>
      <a:lt1>
        <a:srgbClr val="0A424C"/>
      </a:lt1>
      <a:dk2>
        <a:srgbClr val="005C66"/>
      </a:dk2>
      <a:lt2>
        <a:srgbClr val="0099DD"/>
      </a:lt2>
      <a:accent1>
        <a:srgbClr val="FFFFFF"/>
      </a:accent1>
      <a:accent2>
        <a:srgbClr val="FF9933"/>
      </a:accent2>
      <a:accent3>
        <a:srgbClr val="A5A5A5"/>
      </a:accent3>
      <a:accent4>
        <a:srgbClr val="FDBE4A"/>
      </a:accent4>
      <a:accent5>
        <a:srgbClr val="A2C7E0"/>
      </a:accent5>
      <a:accent6>
        <a:srgbClr val="F9F1C2"/>
      </a:accent6>
      <a:hlink>
        <a:srgbClr val="65511F"/>
      </a:hlink>
      <a:folHlink>
        <a:srgbClr val="954F72"/>
      </a:folHlink>
    </a:clrScheme>
    <a:fontScheme name="North-South">
      <a:majorFont>
        <a:latin typeface="Myriad Pro Black"/>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418_NorthSouthCorridor_PptTemplate.pptx" id="{C66B5236-C57B-4508-933B-475875A2E67B}" vid="{C5FA1550-0A06-4098-8893-E5B472066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8ceb5e-20b4-4993-8d46-e7405e4fbe1a">
      <Terms xmlns="http://schemas.microsoft.com/office/infopath/2007/PartnerControls"/>
    </lcf76f155ced4ddcb4097134ff3c332f>
    <TaxCatchAll xmlns="575e7974-2731-439f-adeb-6f4ce58a78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B21286F32714AA86F1212B6C0BA9C" ma:contentTypeVersion="15" ma:contentTypeDescription="Create a new document." ma:contentTypeScope="" ma:versionID="c9c063a38d36663520df8223eca32e07">
  <xsd:schema xmlns:xsd="http://www.w3.org/2001/XMLSchema" xmlns:xs="http://www.w3.org/2001/XMLSchema" xmlns:p="http://schemas.microsoft.com/office/2006/metadata/properties" xmlns:ns2="575e7974-2731-439f-adeb-6f4ce58a7837" xmlns:ns3="c98ceb5e-20b4-4993-8d46-e7405e4fbe1a" targetNamespace="http://schemas.microsoft.com/office/2006/metadata/properties" ma:root="true" ma:fieldsID="503ca36f4dc992d6b24d3b7b5fd90ddd" ns2:_="" ns3:_="">
    <xsd:import namespace="575e7974-2731-439f-adeb-6f4ce58a7837"/>
    <xsd:import namespace="c98ceb5e-20b4-4993-8d46-e7405e4fbe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5e7974-2731-439f-adeb-6f4ce58a78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b0f89c9-971a-484e-b09b-df77dcc670e8}" ma:internalName="TaxCatchAll" ma:showField="CatchAllData" ma:web="575e7974-2731-439f-adeb-6f4ce58a7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8ceb5e-20b4-4993-8d46-e7405e4fbe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099e0b-e00c-469a-8e3e-581119cc87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65789-0465-476D-A2B9-CEC4A8793A46}">
  <ds:schemaRefs>
    <ds:schemaRef ds:uri="http://schemas.microsoft.com/sharepoint/v3/contenttype/forms"/>
  </ds:schemaRefs>
</ds:datastoreItem>
</file>

<file path=customXml/itemProps2.xml><?xml version="1.0" encoding="utf-8"?>
<ds:datastoreItem xmlns:ds="http://schemas.openxmlformats.org/officeDocument/2006/customXml" ds:itemID="{1DD1FFA2-9150-4EF9-9BBD-A91BF113F789}">
  <ds:schemaRefs>
    <ds:schemaRef ds:uri="575e7974-2731-439f-adeb-6f4ce58a7837"/>
    <ds:schemaRef ds:uri="c98ceb5e-20b4-4993-8d46-e7405e4fbe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A6DA39-D5E2-4024-958C-8B06F61B832B}">
  <ds:schemaRefs>
    <ds:schemaRef ds:uri="575e7974-2731-439f-adeb-6f4ce58a7837"/>
    <ds:schemaRef ds:uri="c98ceb5e-20b4-4993-8d46-e7405e4fb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667e201-cbdc-48b3-9b42-5d2d3f16e2a9}" enabled="0" method="" siteId="{3667e201-cbdc-48b3-9b42-5d2d3f16e2a9}" removed="1"/>
</clbl:labelList>
</file>

<file path=docProps/app.xml><?xml version="1.0" encoding="utf-8"?>
<Properties xmlns="http://schemas.openxmlformats.org/officeDocument/2006/extended-properties" xmlns:vt="http://schemas.openxmlformats.org/officeDocument/2006/docPropsVTypes">
  <Template>20230418_NorthSouthCorridor_PptTemplate</Template>
  <TotalTime>197</TotalTime>
  <Words>1489</Words>
  <Application>Microsoft Office PowerPoint</Application>
  <PresentationFormat>Widescreen</PresentationFormat>
  <Paragraphs>192</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Myriad Pro</vt:lpstr>
      <vt:lpstr>Symbol</vt:lpstr>
      <vt:lpstr>Office Theme</vt:lpstr>
      <vt:lpstr>Anonymous Self-ID Survey </vt:lpstr>
      <vt:lpstr>North-South Segment 1  Tier 2 Environmental Impact Statement (EIS) and Design Concept Report (DCR) US 60 to Arizona Farms Road  (State Route 505)</vt:lpstr>
      <vt:lpstr>Meeting Purpose</vt:lpstr>
      <vt:lpstr>Tier 2 Environmental Review Process</vt:lpstr>
      <vt:lpstr>NEPA Disclosure </vt:lpstr>
      <vt:lpstr>North-South Corridor Background </vt:lpstr>
      <vt:lpstr>Tier 1 Studies vs Tier 2 Studies</vt:lpstr>
      <vt:lpstr>Study Area</vt:lpstr>
      <vt:lpstr>Study Goals</vt:lpstr>
      <vt:lpstr>What We Heard</vt:lpstr>
      <vt:lpstr>Study Schedule</vt:lpstr>
      <vt:lpstr>Preliminary Purpose and Need</vt:lpstr>
      <vt:lpstr>Preliminary Purpose and Need</vt:lpstr>
      <vt:lpstr>Preliminary Alternatives Development Process </vt:lpstr>
      <vt:lpstr>Constraint Evaluation Process</vt:lpstr>
      <vt:lpstr>Map Constraints within Study Corridor</vt:lpstr>
      <vt:lpstr>Constraint Mapping Results</vt:lpstr>
      <vt:lpstr>PowerPoint Presentation</vt:lpstr>
      <vt:lpstr>Preliminary Range of Alternatives </vt:lpstr>
      <vt:lpstr>Preliminary Range of Alternatives </vt:lpstr>
      <vt:lpstr>Preliminary Alignments: US 60 to Roberts Road </vt:lpstr>
      <vt:lpstr>Preliminary Alignments:  Roberts Road to Arizona Farms Road</vt:lpstr>
      <vt:lpstr>Preliminary End-to-End Build Alternatives</vt:lpstr>
      <vt:lpstr>Preliminary End-to-End Build Alternatives</vt:lpstr>
      <vt:lpstr>Preliminary Alternative  Connection to US 60</vt:lpstr>
      <vt:lpstr>Preliminary Traffic Interchanges</vt:lpstr>
      <vt:lpstr>Other Studies</vt:lpstr>
      <vt:lpstr>Project Status</vt:lpstr>
      <vt:lpstr>Next Steps</vt:lpstr>
      <vt:lpstr>What We Need From You</vt:lpstr>
      <vt:lpstr>How to Comment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North-South  Corridor Template</dc:title>
  <dc:creator>Coffey, Bryce</dc:creator>
  <cp:lastModifiedBy>Coffey, Bryce</cp:lastModifiedBy>
  <cp:revision>5</cp:revision>
  <cp:lastPrinted>2023-08-24T20:12:29Z</cp:lastPrinted>
  <dcterms:created xsi:type="dcterms:W3CDTF">2023-05-01T21:47:02Z</dcterms:created>
  <dcterms:modified xsi:type="dcterms:W3CDTF">2025-05-13T20:04:51Z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0x010100E24B21286F32714AA86F1212B6C0BA9C</vt:lpwstr>
  </property>
</Properties>
</file>